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4.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9.jpg" ContentType="image/jpeg"/>
  <Override PartName="/ppt/media/image34.jpg" ContentType="image/jpeg"/>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media/image71.jpg" ContentType="image/jpeg"/>
  <Override PartName="/ppt/media/image72.jpg" ContentType="image/jpeg"/>
  <Override PartName="/ppt/media/image97.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41.jpg" ContentType="image/jpeg"/>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ata6.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ata8.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7"/>
  </p:notesMasterIdLst>
  <p:handoutMasterIdLst>
    <p:handoutMasterId r:id="rId178"/>
  </p:handoutMasterIdLst>
  <p:sldIdLst>
    <p:sldId id="256" r:id="rId2"/>
    <p:sldId id="493" r:id="rId3"/>
    <p:sldId id="284" r:id="rId4"/>
    <p:sldId id="286" r:id="rId5"/>
    <p:sldId id="322" r:id="rId6"/>
    <p:sldId id="288" r:id="rId7"/>
    <p:sldId id="287" r:id="rId8"/>
    <p:sldId id="300" r:id="rId9"/>
    <p:sldId id="305" r:id="rId10"/>
    <p:sldId id="263" r:id="rId11"/>
    <p:sldId id="304" r:id="rId12"/>
    <p:sldId id="301" r:id="rId13"/>
    <p:sldId id="291" r:id="rId14"/>
    <p:sldId id="306" r:id="rId15"/>
    <p:sldId id="302" r:id="rId16"/>
    <p:sldId id="264" r:id="rId17"/>
    <p:sldId id="303" r:id="rId18"/>
    <p:sldId id="332"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311" r:id="rId32"/>
    <p:sldId id="307" r:id="rId33"/>
    <p:sldId id="308" r:id="rId34"/>
    <p:sldId id="309" r:id="rId35"/>
    <p:sldId id="310" r:id="rId36"/>
    <p:sldId id="313" r:id="rId37"/>
    <p:sldId id="312" r:id="rId38"/>
    <p:sldId id="333" r:id="rId39"/>
    <p:sldId id="314" r:id="rId40"/>
    <p:sldId id="315" r:id="rId41"/>
    <p:sldId id="298" r:id="rId42"/>
    <p:sldId id="316" r:id="rId43"/>
    <p:sldId id="331" r:id="rId44"/>
    <p:sldId id="473" r:id="rId45"/>
    <p:sldId id="489" r:id="rId46"/>
    <p:sldId id="490" r:id="rId47"/>
    <p:sldId id="623" r:id="rId48"/>
    <p:sldId id="496" r:id="rId49"/>
    <p:sldId id="487" r:id="rId50"/>
    <p:sldId id="297" r:id="rId51"/>
    <p:sldId id="485" r:id="rId52"/>
    <p:sldId id="488" r:id="rId53"/>
    <p:sldId id="293" r:id="rId54"/>
    <p:sldId id="317" r:id="rId55"/>
    <p:sldId id="481" r:id="rId56"/>
    <p:sldId id="486" r:id="rId57"/>
    <p:sldId id="328" r:id="rId58"/>
    <p:sldId id="334" r:id="rId59"/>
    <p:sldId id="327" r:id="rId60"/>
    <p:sldId id="335" r:id="rId61"/>
    <p:sldId id="318" r:id="rId62"/>
    <p:sldId id="336" r:id="rId63"/>
    <p:sldId id="320" r:id="rId64"/>
    <p:sldId id="337" r:id="rId65"/>
    <p:sldId id="277" r:id="rId66"/>
    <p:sldId id="321" r:id="rId67"/>
    <p:sldId id="323" r:id="rId68"/>
    <p:sldId id="408" r:id="rId69"/>
    <p:sldId id="409" r:id="rId70"/>
    <p:sldId id="413" r:id="rId71"/>
    <p:sldId id="324" r:id="rId72"/>
    <p:sldId id="325" r:id="rId73"/>
    <p:sldId id="326" r:id="rId74"/>
    <p:sldId id="474" r:id="rId75"/>
    <p:sldId id="330" r:id="rId76"/>
    <p:sldId id="475" r:id="rId77"/>
    <p:sldId id="476" r:id="rId78"/>
    <p:sldId id="477" r:id="rId79"/>
    <p:sldId id="478" r:id="rId80"/>
    <p:sldId id="479" r:id="rId81"/>
    <p:sldId id="480" r:id="rId82"/>
    <p:sldId id="338" r:id="rId83"/>
    <p:sldId id="294" r:id="rId84"/>
    <p:sldId id="295" r:id="rId85"/>
    <p:sldId id="296" r:id="rId86"/>
    <p:sldId id="339" r:id="rId87"/>
    <p:sldId id="340" r:id="rId88"/>
    <p:sldId id="299" r:id="rId89"/>
    <p:sldId id="341" r:id="rId90"/>
    <p:sldId id="342" r:id="rId91"/>
    <p:sldId id="344" r:id="rId92"/>
    <p:sldId id="484" r:id="rId93"/>
    <p:sldId id="343" r:id="rId94"/>
    <p:sldId id="345" r:id="rId95"/>
    <p:sldId id="415" r:id="rId96"/>
    <p:sldId id="421" r:id="rId97"/>
    <p:sldId id="420" r:id="rId98"/>
    <p:sldId id="422" r:id="rId99"/>
    <p:sldId id="418" r:id="rId100"/>
    <p:sldId id="419" r:id="rId101"/>
    <p:sldId id="423" r:id="rId102"/>
    <p:sldId id="424" r:id="rId103"/>
    <p:sldId id="470" r:id="rId104"/>
    <p:sldId id="407" r:id="rId105"/>
    <p:sldId id="425" r:id="rId106"/>
    <p:sldId id="426" r:id="rId107"/>
    <p:sldId id="427" r:id="rId108"/>
    <p:sldId id="428" r:id="rId109"/>
    <p:sldId id="346" r:id="rId110"/>
    <p:sldId id="385" r:id="rId111"/>
    <p:sldId id="386" r:id="rId112"/>
    <p:sldId id="394" r:id="rId113"/>
    <p:sldId id="395" r:id="rId114"/>
    <p:sldId id="397" r:id="rId115"/>
    <p:sldId id="398" r:id="rId116"/>
    <p:sldId id="400" r:id="rId117"/>
    <p:sldId id="402" r:id="rId118"/>
    <p:sldId id="401" r:id="rId119"/>
    <p:sldId id="403" r:id="rId120"/>
    <p:sldId id="396" r:id="rId121"/>
    <p:sldId id="404" r:id="rId122"/>
    <p:sldId id="437" r:id="rId123"/>
    <p:sldId id="438" r:id="rId124"/>
    <p:sldId id="439" r:id="rId125"/>
    <p:sldId id="410" r:id="rId126"/>
    <p:sldId id="429" r:id="rId127"/>
    <p:sldId id="430" r:id="rId128"/>
    <p:sldId id="390" r:id="rId129"/>
    <p:sldId id="391" r:id="rId130"/>
    <p:sldId id="433" r:id="rId131"/>
    <p:sldId id="435" r:id="rId132"/>
    <p:sldId id="440" r:id="rId133"/>
    <p:sldId id="471" r:id="rId134"/>
    <p:sldId id="384" r:id="rId135"/>
    <p:sldId id="393" r:id="rId136"/>
    <p:sldId id="443" r:id="rId137"/>
    <p:sldId id="432" r:id="rId138"/>
    <p:sldId id="442" r:id="rId139"/>
    <p:sldId id="436" r:id="rId140"/>
    <p:sldId id="441" r:id="rId141"/>
    <p:sldId id="347" r:id="rId142"/>
    <p:sldId id="448" r:id="rId143"/>
    <p:sldId id="411" r:id="rId144"/>
    <p:sldId id="447" r:id="rId145"/>
    <p:sldId id="446" r:id="rId146"/>
    <p:sldId id="444" r:id="rId147"/>
    <p:sldId id="449" r:id="rId148"/>
    <p:sldId id="451" r:id="rId149"/>
    <p:sldId id="453" r:id="rId150"/>
    <p:sldId id="452" r:id="rId151"/>
    <p:sldId id="454" r:id="rId152"/>
    <p:sldId id="455" r:id="rId153"/>
    <p:sldId id="445" r:id="rId154"/>
    <p:sldId id="450" r:id="rId155"/>
    <p:sldId id="457" r:id="rId156"/>
    <p:sldId id="412" r:id="rId157"/>
    <p:sldId id="414" r:id="rId158"/>
    <p:sldId id="472" r:id="rId159"/>
    <p:sldId id="458" r:id="rId160"/>
    <p:sldId id="460" r:id="rId161"/>
    <p:sldId id="462" r:id="rId162"/>
    <p:sldId id="463" r:id="rId163"/>
    <p:sldId id="382" r:id="rId164"/>
    <p:sldId id="370" r:id="rId165"/>
    <p:sldId id="494" r:id="rId166"/>
    <p:sldId id="469" r:id="rId167"/>
    <p:sldId id="467" r:id="rId168"/>
    <p:sldId id="466" r:id="rId169"/>
    <p:sldId id="468" r:id="rId170"/>
    <p:sldId id="383" r:id="rId171"/>
    <p:sldId id="373" r:id="rId172"/>
    <p:sldId id="377" r:id="rId173"/>
    <p:sldId id="379" r:id="rId174"/>
    <p:sldId id="380" r:id="rId175"/>
    <p:sldId id="381" r:id="rId1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AA0A367-7190-4834-9E6C-8E9FC75165EB}">
          <p14:sldIdLst>
            <p14:sldId id="256"/>
            <p14:sldId id="493"/>
            <p14:sldId id="284"/>
            <p14:sldId id="286"/>
          </p14:sldIdLst>
        </p14:section>
        <p14:section name="Overview" id="{C5366DB2-D172-426A-94A4-5D69CFA48864}">
          <p14:sldIdLst>
            <p14:sldId id="322"/>
            <p14:sldId id="288"/>
            <p14:sldId id="287"/>
            <p14:sldId id="300"/>
            <p14:sldId id="305"/>
            <p14:sldId id="263"/>
            <p14:sldId id="304"/>
          </p14:sldIdLst>
        </p14:section>
        <p14:section name="Metaheuristics" id="{CCD622C5-0A89-488C-86E3-703D4816BB37}">
          <p14:sldIdLst>
            <p14:sldId id="301"/>
            <p14:sldId id="291"/>
            <p14:sldId id="306"/>
            <p14:sldId id="302"/>
            <p14:sldId id="264"/>
            <p14:sldId id="303"/>
            <p14:sldId id="332"/>
            <p14:sldId id="265"/>
            <p14:sldId id="266"/>
            <p14:sldId id="267"/>
            <p14:sldId id="268"/>
            <p14:sldId id="269"/>
            <p14:sldId id="270"/>
            <p14:sldId id="271"/>
            <p14:sldId id="272"/>
            <p14:sldId id="273"/>
            <p14:sldId id="274"/>
            <p14:sldId id="275"/>
            <p14:sldId id="276"/>
            <p14:sldId id="311"/>
            <p14:sldId id="307"/>
            <p14:sldId id="308"/>
            <p14:sldId id="309"/>
            <p14:sldId id="310"/>
            <p14:sldId id="313"/>
            <p14:sldId id="312"/>
            <p14:sldId id="333"/>
            <p14:sldId id="314"/>
            <p14:sldId id="315"/>
            <p14:sldId id="298"/>
            <p14:sldId id="316"/>
            <p14:sldId id="331"/>
            <p14:sldId id="473"/>
            <p14:sldId id="489"/>
            <p14:sldId id="490"/>
            <p14:sldId id="623"/>
            <p14:sldId id="496"/>
            <p14:sldId id="487"/>
            <p14:sldId id="297"/>
            <p14:sldId id="485"/>
            <p14:sldId id="488"/>
            <p14:sldId id="293"/>
            <p14:sldId id="317"/>
            <p14:sldId id="481"/>
            <p14:sldId id="486"/>
            <p14:sldId id="328"/>
            <p14:sldId id="334"/>
            <p14:sldId id="327"/>
            <p14:sldId id="335"/>
            <p14:sldId id="318"/>
            <p14:sldId id="336"/>
            <p14:sldId id="320"/>
            <p14:sldId id="337"/>
            <p14:sldId id="277"/>
          </p14:sldIdLst>
        </p14:section>
        <p14:section name="Tree Search" id="{AEA6F3D7-DD01-4775-8FAA-9E4500A5E2CE}">
          <p14:sldIdLst>
            <p14:sldId id="321"/>
            <p14:sldId id="323"/>
            <p14:sldId id="408"/>
            <p14:sldId id="409"/>
            <p14:sldId id="413"/>
            <p14:sldId id="324"/>
            <p14:sldId id="325"/>
            <p14:sldId id="326"/>
            <p14:sldId id="474"/>
            <p14:sldId id="330"/>
            <p14:sldId id="475"/>
            <p14:sldId id="476"/>
            <p14:sldId id="477"/>
            <p14:sldId id="478"/>
            <p14:sldId id="479"/>
            <p14:sldId id="480"/>
            <p14:sldId id="338"/>
            <p14:sldId id="294"/>
            <p14:sldId id="295"/>
            <p14:sldId id="296"/>
            <p14:sldId id="339"/>
            <p14:sldId id="340"/>
            <p14:sldId id="299"/>
            <p14:sldId id="341"/>
            <p14:sldId id="342"/>
            <p14:sldId id="344"/>
            <p14:sldId id="484"/>
            <p14:sldId id="343"/>
            <p14:sldId id="345"/>
            <p14:sldId id="415"/>
            <p14:sldId id="421"/>
            <p14:sldId id="420"/>
            <p14:sldId id="422"/>
            <p14:sldId id="418"/>
            <p14:sldId id="419"/>
            <p14:sldId id="423"/>
            <p14:sldId id="424"/>
            <p14:sldId id="470"/>
            <p14:sldId id="407"/>
            <p14:sldId id="425"/>
            <p14:sldId id="426"/>
            <p14:sldId id="427"/>
            <p14:sldId id="428"/>
          </p14:sldIdLst>
        </p14:section>
        <p14:section name="Linear Programming" id="{DB897851-4512-4BD3-A863-C4688AD92FB3}">
          <p14:sldIdLst>
            <p14:sldId id="346"/>
            <p14:sldId id="385"/>
            <p14:sldId id="386"/>
            <p14:sldId id="394"/>
            <p14:sldId id="395"/>
            <p14:sldId id="397"/>
            <p14:sldId id="398"/>
            <p14:sldId id="400"/>
            <p14:sldId id="402"/>
            <p14:sldId id="401"/>
            <p14:sldId id="403"/>
            <p14:sldId id="396"/>
            <p14:sldId id="404"/>
            <p14:sldId id="437"/>
            <p14:sldId id="438"/>
            <p14:sldId id="439"/>
            <p14:sldId id="410"/>
            <p14:sldId id="429"/>
            <p14:sldId id="430"/>
            <p14:sldId id="390"/>
            <p14:sldId id="391"/>
            <p14:sldId id="433"/>
            <p14:sldId id="435"/>
            <p14:sldId id="440"/>
            <p14:sldId id="471"/>
            <p14:sldId id="384"/>
            <p14:sldId id="393"/>
            <p14:sldId id="443"/>
            <p14:sldId id="432"/>
            <p14:sldId id="442"/>
            <p14:sldId id="436"/>
            <p14:sldId id="441"/>
          </p14:sldIdLst>
        </p14:section>
        <p14:section name="Gradient Descent" id="{704EE56F-6B48-48B0-A58B-3736A0B49C82}">
          <p14:sldIdLst>
            <p14:sldId id="347"/>
            <p14:sldId id="448"/>
            <p14:sldId id="411"/>
            <p14:sldId id="447"/>
            <p14:sldId id="446"/>
            <p14:sldId id="444"/>
            <p14:sldId id="449"/>
            <p14:sldId id="451"/>
            <p14:sldId id="453"/>
            <p14:sldId id="452"/>
            <p14:sldId id="454"/>
            <p14:sldId id="455"/>
            <p14:sldId id="445"/>
            <p14:sldId id="450"/>
            <p14:sldId id="457"/>
            <p14:sldId id="412"/>
            <p14:sldId id="414"/>
            <p14:sldId id="472"/>
            <p14:sldId id="458"/>
            <p14:sldId id="460"/>
            <p14:sldId id="462"/>
            <p14:sldId id="463"/>
          </p14:sldIdLst>
        </p14:section>
        <p14:section name="Closing and Appendix" id="{BE13F700-F47A-4A35-97F6-55244A61E9E1}">
          <p14:sldIdLst>
            <p14:sldId id="382"/>
            <p14:sldId id="370"/>
            <p14:sldId id="494"/>
            <p14:sldId id="469"/>
            <p14:sldId id="467"/>
            <p14:sldId id="466"/>
            <p14:sldId id="468"/>
            <p14:sldId id="383"/>
            <p14:sldId id="373"/>
            <p14:sldId id="377"/>
            <p14:sldId id="379"/>
            <p14:sldId id="380"/>
            <p14:sldId id="3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24726"/>
    <a:srgbClr val="F2F2F2"/>
    <a:srgbClr val="404040"/>
    <a:srgbClr val="FF9B45"/>
    <a:srgbClr val="DD462F"/>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21" autoAdjust="0"/>
    <p:restoredTop sz="94214" autoAdjust="0"/>
  </p:normalViewPr>
  <p:slideViewPr>
    <p:cSldViewPr snapToGrid="0">
      <p:cViewPr varScale="1">
        <p:scale>
          <a:sx n="93" d="100"/>
          <a:sy n="93" d="100"/>
        </p:scale>
        <p:origin x="132" y="5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C0BF1D75-E47A-4662-A53B-CD3277BA881E}"/>
    <pc:docChg chg="custSel addSld modSld">
      <pc:chgData name="Thomas Nield" userId="e7924354f0a44a8c" providerId="LiveId" clId="{C0BF1D75-E47A-4662-A53B-CD3277BA881E}" dt="2019-05-12T14:17:38.272" v="499" actId="20577"/>
      <pc:docMkLst>
        <pc:docMk/>
      </pc:docMkLst>
      <pc:sldChg chg="addSp modSp add">
        <pc:chgData name="Thomas Nield" userId="e7924354f0a44a8c" providerId="LiveId" clId="{C0BF1D75-E47A-4662-A53B-CD3277BA881E}" dt="2019-05-12T14:17:38.272" v="499" actId="20577"/>
        <pc:sldMkLst>
          <pc:docMk/>
          <pc:sldMk cId="2278650828" sldId="485"/>
        </pc:sldMkLst>
        <pc:spChg chg="mod">
          <ac:chgData name="Thomas Nield" userId="e7924354f0a44a8c" providerId="LiveId" clId="{C0BF1D75-E47A-4662-A53B-CD3277BA881E}" dt="2019-05-12T14:07:43.852" v="39" actId="20577"/>
          <ac:spMkLst>
            <pc:docMk/>
            <pc:sldMk cId="2278650828" sldId="485"/>
            <ac:spMk id="2" creationId="{2474A8F4-F2BC-444E-9BE6-655EBE1E18DF}"/>
          </ac:spMkLst>
        </pc:spChg>
        <pc:spChg chg="add mod">
          <ac:chgData name="Thomas Nield" userId="e7924354f0a44a8c" providerId="LiveId" clId="{C0BF1D75-E47A-4662-A53B-CD3277BA881E}" dt="2019-05-12T14:17:38.272" v="499" actId="20577"/>
          <ac:spMkLst>
            <pc:docMk/>
            <pc:sldMk cId="2278650828" sldId="485"/>
            <ac:spMk id="5" creationId="{B0066CC8-DE43-45FF-8E8E-992AD938FEC4}"/>
          </ac:spMkLst>
        </pc:spChg>
        <pc:graphicFrameChg chg="mod modGraphic">
          <ac:chgData name="Thomas Nield" userId="e7924354f0a44a8c" providerId="LiveId" clId="{C0BF1D75-E47A-4662-A53B-CD3277BA881E}" dt="2019-05-12T14:17:02.102" v="484" actId="2165"/>
          <ac:graphicFrameMkLst>
            <pc:docMk/>
            <pc:sldMk cId="2278650828" sldId="485"/>
            <ac:graphicFrameMk id="4" creationId="{9A9BC4ED-1FF0-4A17-B7D5-06C797900065}"/>
          </ac:graphicFrameMkLst>
        </pc:graphicFrameChg>
      </pc:sldChg>
    </pc:docChg>
  </pc:docChgLst>
  <pc:docChgLst>
    <pc:chgData name="Thomas Nield" userId="e7924354f0a44a8c" providerId="LiveId" clId="{A8D9103D-009B-417A-860F-9C0263040403}"/>
    <pc:docChg chg="undo custSel addSld delSld modSld sldOrd modSection">
      <pc:chgData name="Thomas Nield" userId="e7924354f0a44a8c" providerId="LiveId" clId="{A8D9103D-009B-417A-860F-9C0263040403}" dt="2019-06-27T05:11:07.492" v="3085" actId="5793"/>
      <pc:docMkLst>
        <pc:docMk/>
      </pc:docMkLst>
      <pc:sldChg chg="addSp modSp">
        <pc:chgData name="Thomas Nield" userId="e7924354f0a44a8c" providerId="LiveId" clId="{A8D9103D-009B-417A-860F-9C0263040403}" dt="2019-06-12T01:24:55.585" v="2489"/>
        <pc:sldMkLst>
          <pc:docMk/>
          <pc:sldMk cId="2471807738" sldId="256"/>
        </pc:sldMkLst>
        <pc:cxnChg chg="add mod">
          <ac:chgData name="Thomas Nield" userId="e7924354f0a44a8c" providerId="LiveId" clId="{A8D9103D-009B-417A-860F-9C0263040403}" dt="2019-06-12T01:24:55.585" v="2489"/>
          <ac:cxnSpMkLst>
            <pc:docMk/>
            <pc:sldMk cId="2471807738" sldId="256"/>
            <ac:cxnSpMk id="4" creationId="{D43AEF76-A491-452E-AF6F-8C0503E77E1D}"/>
          </ac:cxnSpMkLst>
        </pc:cxnChg>
      </pc:sldChg>
      <pc:sldChg chg="ord modAnim">
        <pc:chgData name="Thomas Nield" userId="e7924354f0a44a8c" providerId="LiveId" clId="{A8D9103D-009B-417A-860F-9C0263040403}" dt="2019-05-14T21:28:33.671" v="95"/>
        <pc:sldMkLst>
          <pc:docMk/>
          <pc:sldMk cId="0" sldId="264"/>
        </pc:sldMkLst>
      </pc:sldChg>
      <pc:sldChg chg="addSp modSp">
        <pc:chgData name="Thomas Nield" userId="e7924354f0a44a8c" providerId="LiveId" clId="{A8D9103D-009B-417A-860F-9C0263040403}" dt="2019-06-12T01:24:55.799" v="2506"/>
        <pc:sldMkLst>
          <pc:docMk/>
          <pc:sldMk cId="231162712" sldId="284"/>
        </pc:sldMkLst>
        <pc:cxnChg chg="add mod">
          <ac:chgData name="Thomas Nield" userId="e7924354f0a44a8c" providerId="LiveId" clId="{A8D9103D-009B-417A-860F-9C0263040403}" dt="2019-06-12T01:24:55.799" v="2506"/>
          <ac:cxnSpMkLst>
            <pc:docMk/>
            <pc:sldMk cId="231162712" sldId="284"/>
            <ac:cxnSpMk id="2" creationId="{0E239011-2106-4B18-86D2-1E9948C24F1E}"/>
          </ac:cxnSpMkLst>
        </pc:cxnChg>
      </pc:sldChg>
      <pc:sldChg chg="modAnim">
        <pc:chgData name="Thomas Nield" userId="e7924354f0a44a8c" providerId="LiveId" clId="{A8D9103D-009B-417A-860F-9C0263040403}" dt="2019-05-14T21:27:50.066" v="89"/>
        <pc:sldMkLst>
          <pc:docMk/>
          <pc:sldMk cId="2084546045" sldId="287"/>
        </pc:sldMkLst>
      </pc:sldChg>
      <pc:sldChg chg="modAnim">
        <pc:chgData name="Thomas Nield" userId="e7924354f0a44a8c" providerId="LiveId" clId="{A8D9103D-009B-417A-860F-9C0263040403}" dt="2019-05-14T22:24:33.122" v="371"/>
        <pc:sldMkLst>
          <pc:docMk/>
          <pc:sldMk cId="3928836466" sldId="302"/>
        </pc:sldMkLst>
      </pc:sldChg>
      <pc:sldChg chg="modAnim">
        <pc:chgData name="Thomas Nield" userId="e7924354f0a44a8c" providerId="LiveId" clId="{A8D9103D-009B-417A-860F-9C0263040403}" dt="2019-05-14T21:27:59.879" v="91"/>
        <pc:sldMkLst>
          <pc:docMk/>
          <pc:sldMk cId="1307051352" sldId="305"/>
        </pc:sldMkLst>
      </pc:sldChg>
      <pc:sldChg chg="modSp">
        <pc:chgData name="Thomas Nield" userId="e7924354f0a44a8c" providerId="LiveId" clId="{A8D9103D-009B-417A-860F-9C0263040403}" dt="2019-05-13T19:52:13.548" v="48" actId="6549"/>
        <pc:sldMkLst>
          <pc:docMk/>
          <pc:sldMk cId="3392314756" sldId="306"/>
        </pc:sldMkLst>
        <pc:spChg chg="mod">
          <ac:chgData name="Thomas Nield" userId="e7924354f0a44a8c" providerId="LiveId" clId="{A8D9103D-009B-417A-860F-9C0263040403}" dt="2019-05-13T19:52:13.548" v="48" actId="6549"/>
          <ac:spMkLst>
            <pc:docMk/>
            <pc:sldMk cId="3392314756" sldId="306"/>
            <ac:spMk id="5" creationId="{D08D8BC5-E047-4711-9830-726C133D1C8D}"/>
          </ac:spMkLst>
        </pc:spChg>
      </pc:sldChg>
      <pc:sldChg chg="modAnim">
        <pc:chgData name="Thomas Nield" userId="e7924354f0a44a8c" providerId="LiveId" clId="{A8D9103D-009B-417A-860F-9C0263040403}" dt="2019-05-14T21:29:04.135" v="99"/>
        <pc:sldMkLst>
          <pc:docMk/>
          <pc:sldMk cId="477884436" sldId="310"/>
        </pc:sldMkLst>
      </pc:sldChg>
      <pc:sldChg chg="addSp delSp modSp">
        <pc:chgData name="Thomas Nield" userId="e7924354f0a44a8c" providerId="LiveId" clId="{A8D9103D-009B-417A-860F-9C0263040403}" dt="2019-05-13T20:04:20.122" v="71" actId="1076"/>
        <pc:sldMkLst>
          <pc:docMk/>
          <pc:sldMk cId="1486480003" sldId="312"/>
        </pc:sldMkLst>
        <pc:spChg chg="add mod">
          <ac:chgData name="Thomas Nield" userId="e7924354f0a44a8c" providerId="LiveId" clId="{A8D9103D-009B-417A-860F-9C0263040403}" dt="2019-05-13T20:04:20.122" v="71" actId="1076"/>
          <ac:spMkLst>
            <pc:docMk/>
            <pc:sldMk cId="1486480003" sldId="312"/>
            <ac:spMk id="7" creationId="{2F184900-7CEB-4DE3-A946-8AE089D5C5E4}"/>
          </ac:spMkLst>
        </pc:spChg>
        <pc:spChg chg="del">
          <ac:chgData name="Thomas Nield" userId="e7924354f0a44a8c" providerId="LiveId" clId="{A8D9103D-009B-417A-860F-9C0263040403}" dt="2019-05-13T20:03:59.991" v="65" actId="478"/>
          <ac:spMkLst>
            <pc:docMk/>
            <pc:sldMk cId="1486480003" sldId="312"/>
            <ac:spMk id="17" creationId="{43D54F24-A153-40BF-8BCE-E75A997DBAFE}"/>
          </ac:spMkLst>
        </pc:spChg>
        <pc:picChg chg="del">
          <ac:chgData name="Thomas Nield" userId="e7924354f0a44a8c" providerId="LiveId" clId="{A8D9103D-009B-417A-860F-9C0263040403}" dt="2019-05-13T20:03:59.991" v="65" actId="478"/>
          <ac:picMkLst>
            <pc:docMk/>
            <pc:sldMk cId="1486480003" sldId="312"/>
            <ac:picMk id="5" creationId="{2C575DF5-429C-4920-854C-8CF0914E158A}"/>
          </ac:picMkLst>
        </pc:picChg>
        <pc:picChg chg="add mod">
          <ac:chgData name="Thomas Nield" userId="e7924354f0a44a8c" providerId="LiveId" clId="{A8D9103D-009B-417A-860F-9C0263040403}" dt="2019-05-13T20:04:14.808" v="70" actId="14100"/>
          <ac:picMkLst>
            <pc:docMk/>
            <pc:sldMk cId="1486480003" sldId="312"/>
            <ac:picMk id="6" creationId="{1DAB6F76-4E54-42D9-AD60-EF864BFCB090}"/>
          </ac:picMkLst>
        </pc:picChg>
      </pc:sldChg>
      <pc:sldChg chg="modAnim">
        <pc:chgData name="Thomas Nield" userId="e7924354f0a44a8c" providerId="LiveId" clId="{A8D9103D-009B-417A-860F-9C0263040403}" dt="2019-05-14T21:29:20.725" v="101"/>
        <pc:sldMkLst>
          <pc:docMk/>
          <pc:sldMk cId="2890467824" sldId="315"/>
        </pc:sldMkLst>
      </pc:sldChg>
      <pc:sldChg chg="modSp modAnim">
        <pc:chgData name="Thomas Nield" userId="e7924354f0a44a8c" providerId="LiveId" clId="{A8D9103D-009B-417A-860F-9C0263040403}" dt="2019-05-14T21:29:28.970" v="103"/>
        <pc:sldMkLst>
          <pc:docMk/>
          <pc:sldMk cId="2303180687" sldId="316"/>
        </pc:sldMkLst>
        <pc:spChg chg="mod">
          <ac:chgData name="Thomas Nield" userId="e7924354f0a44a8c" providerId="LiveId" clId="{A8D9103D-009B-417A-860F-9C0263040403}" dt="2019-05-13T20:07:02.424" v="87" actId="20577"/>
          <ac:spMkLst>
            <pc:docMk/>
            <pc:sldMk cId="2303180687" sldId="316"/>
            <ac:spMk id="3" creationId="{170C29BA-6ACB-4218-8BD8-2F41A165FC79}"/>
          </ac:spMkLst>
        </pc:spChg>
      </pc:sldChg>
      <pc:sldChg chg="modAnim">
        <pc:chgData name="Thomas Nield" userId="e7924354f0a44a8c" providerId="LiveId" clId="{A8D9103D-009B-417A-860F-9C0263040403}" dt="2019-05-14T21:29:47.321" v="105"/>
        <pc:sldMkLst>
          <pc:docMk/>
          <pc:sldMk cId="3990149379" sldId="317"/>
        </pc:sldMkLst>
      </pc:sldChg>
      <pc:sldChg chg="modSp">
        <pc:chgData name="Thomas Nield" userId="e7924354f0a44a8c" providerId="LiveId" clId="{A8D9103D-009B-417A-860F-9C0263040403}" dt="2019-05-14T21:30:22.501" v="108" actId="14100"/>
        <pc:sldMkLst>
          <pc:docMk/>
          <pc:sldMk cId="890453829" sldId="330"/>
        </pc:sldMkLst>
        <pc:spChg chg="mod">
          <ac:chgData name="Thomas Nield" userId="e7924354f0a44a8c" providerId="LiveId" clId="{A8D9103D-009B-417A-860F-9C0263040403}" dt="2019-05-14T21:30:22.501" v="108" actId="14100"/>
          <ac:spMkLst>
            <pc:docMk/>
            <pc:sldMk cId="890453829" sldId="330"/>
            <ac:spMk id="3" creationId="{802D5170-E5E9-4278-A27E-3538B19D8BA7}"/>
          </ac:spMkLst>
        </pc:spChg>
      </pc:sldChg>
      <pc:sldChg chg="modSp">
        <pc:chgData name="Thomas Nield" userId="e7924354f0a44a8c" providerId="LiveId" clId="{A8D9103D-009B-417A-860F-9C0263040403}" dt="2019-06-27T04:22:02.686" v="2569" actId="20577"/>
        <pc:sldMkLst>
          <pc:docMk/>
          <pc:sldMk cId="0" sldId="353"/>
        </pc:sldMkLst>
        <pc:spChg chg="mod">
          <ac:chgData name="Thomas Nield" userId="e7924354f0a44a8c" providerId="LiveId" clId="{A8D9103D-009B-417A-860F-9C0263040403}" dt="2019-06-27T04:22:02.686" v="2569" actId="20577"/>
          <ac:spMkLst>
            <pc:docMk/>
            <pc:sldMk cId="0" sldId="353"/>
            <ac:spMk id="90" creationId="{00000000-0000-0000-0000-000000000000}"/>
          </ac:spMkLst>
        </pc:spChg>
      </pc:sldChg>
      <pc:sldChg chg="addSp delSp modSp">
        <pc:chgData name="Thomas Nield" userId="e7924354f0a44a8c" providerId="LiveId" clId="{A8D9103D-009B-417A-860F-9C0263040403}" dt="2019-06-27T04:34:30.888" v="3046"/>
        <pc:sldMkLst>
          <pc:docMk/>
          <pc:sldMk cId="0" sldId="354"/>
        </pc:sldMkLst>
        <pc:spChg chg="mod">
          <ac:chgData name="Thomas Nield" userId="e7924354f0a44a8c" providerId="LiveId" clId="{A8D9103D-009B-417A-860F-9C0263040403}" dt="2019-06-27T04:33:31.422" v="3000" actId="20577"/>
          <ac:spMkLst>
            <pc:docMk/>
            <pc:sldMk cId="0" sldId="354"/>
            <ac:spMk id="3" creationId="{00000000-0000-0000-0000-000000000000}"/>
          </ac:spMkLst>
        </pc:spChg>
        <pc:spChg chg="del">
          <ac:chgData name="Thomas Nield" userId="e7924354f0a44a8c" providerId="LiveId" clId="{A8D9103D-009B-417A-860F-9C0263040403}" dt="2019-06-27T04:34:30.321" v="3045" actId="478"/>
          <ac:spMkLst>
            <pc:docMk/>
            <pc:sldMk cId="0" sldId="354"/>
            <ac:spMk id="30" creationId="{00000000-0000-0000-0000-000000000000}"/>
          </ac:spMkLst>
        </pc:spChg>
        <pc:spChg chg="del">
          <ac:chgData name="Thomas Nield" userId="e7924354f0a44a8c" providerId="LiveId" clId="{A8D9103D-009B-417A-860F-9C0263040403}" dt="2019-06-27T04:34:30.321" v="3045" actId="478"/>
          <ac:spMkLst>
            <pc:docMk/>
            <pc:sldMk cId="0" sldId="354"/>
            <ac:spMk id="31" creationId="{00000000-0000-0000-0000-000000000000}"/>
          </ac:spMkLst>
        </pc:spChg>
        <pc:spChg chg="del">
          <ac:chgData name="Thomas Nield" userId="e7924354f0a44a8c" providerId="LiveId" clId="{A8D9103D-009B-417A-860F-9C0263040403}" dt="2019-06-27T04:34:30.321" v="3045" actId="478"/>
          <ac:spMkLst>
            <pc:docMk/>
            <pc:sldMk cId="0" sldId="354"/>
            <ac:spMk id="32" creationId="{00000000-0000-0000-0000-000000000000}"/>
          </ac:spMkLst>
        </pc:spChg>
        <pc:spChg chg="del">
          <ac:chgData name="Thomas Nield" userId="e7924354f0a44a8c" providerId="LiveId" clId="{A8D9103D-009B-417A-860F-9C0263040403}" dt="2019-06-27T04:34:30.321" v="3045" actId="478"/>
          <ac:spMkLst>
            <pc:docMk/>
            <pc:sldMk cId="0" sldId="354"/>
            <ac:spMk id="33" creationId="{00000000-0000-0000-0000-000000000000}"/>
          </ac:spMkLst>
        </pc:spChg>
        <pc:spChg chg="del">
          <ac:chgData name="Thomas Nield" userId="e7924354f0a44a8c" providerId="LiveId" clId="{A8D9103D-009B-417A-860F-9C0263040403}" dt="2019-06-27T04:34:30.321" v="3045" actId="478"/>
          <ac:spMkLst>
            <pc:docMk/>
            <pc:sldMk cId="0" sldId="354"/>
            <ac:spMk id="34" creationId="{00000000-0000-0000-0000-000000000000}"/>
          </ac:spMkLst>
        </pc:spChg>
        <pc:spChg chg="del">
          <ac:chgData name="Thomas Nield" userId="e7924354f0a44a8c" providerId="LiveId" clId="{A8D9103D-009B-417A-860F-9C0263040403}" dt="2019-06-27T04:34:30.321" v="3045" actId="478"/>
          <ac:spMkLst>
            <pc:docMk/>
            <pc:sldMk cId="0" sldId="354"/>
            <ac:spMk id="35" creationId="{00000000-0000-0000-0000-000000000000}"/>
          </ac:spMkLst>
        </pc:spChg>
        <pc:spChg chg="del">
          <ac:chgData name="Thomas Nield" userId="e7924354f0a44a8c" providerId="LiveId" clId="{A8D9103D-009B-417A-860F-9C0263040403}" dt="2019-06-27T04:34:30.321" v="3045" actId="478"/>
          <ac:spMkLst>
            <pc:docMk/>
            <pc:sldMk cId="0" sldId="354"/>
            <ac:spMk id="36" creationId="{00000000-0000-0000-0000-000000000000}"/>
          </ac:spMkLst>
        </pc:spChg>
        <pc:spChg chg="del">
          <ac:chgData name="Thomas Nield" userId="e7924354f0a44a8c" providerId="LiveId" clId="{A8D9103D-009B-417A-860F-9C0263040403}" dt="2019-06-27T04:34:30.321" v="3045" actId="478"/>
          <ac:spMkLst>
            <pc:docMk/>
            <pc:sldMk cId="0" sldId="354"/>
            <ac:spMk id="37" creationId="{00000000-0000-0000-0000-000000000000}"/>
          </ac:spMkLst>
        </pc:spChg>
        <pc:spChg chg="del">
          <ac:chgData name="Thomas Nield" userId="e7924354f0a44a8c" providerId="LiveId" clId="{A8D9103D-009B-417A-860F-9C0263040403}" dt="2019-06-27T04:34:30.321" v="3045" actId="478"/>
          <ac:spMkLst>
            <pc:docMk/>
            <pc:sldMk cId="0" sldId="354"/>
            <ac:spMk id="38" creationId="{00000000-0000-0000-0000-000000000000}"/>
          </ac:spMkLst>
        </pc:spChg>
        <pc:spChg chg="del">
          <ac:chgData name="Thomas Nield" userId="e7924354f0a44a8c" providerId="LiveId" clId="{A8D9103D-009B-417A-860F-9C0263040403}" dt="2019-06-27T04:34:30.321" v="3045" actId="478"/>
          <ac:spMkLst>
            <pc:docMk/>
            <pc:sldMk cId="0" sldId="354"/>
            <ac:spMk id="39" creationId="{00000000-0000-0000-0000-000000000000}"/>
          </ac:spMkLst>
        </pc:spChg>
        <pc:spChg chg="del">
          <ac:chgData name="Thomas Nield" userId="e7924354f0a44a8c" providerId="LiveId" clId="{A8D9103D-009B-417A-860F-9C0263040403}" dt="2019-06-27T04:34:30.321" v="3045" actId="478"/>
          <ac:spMkLst>
            <pc:docMk/>
            <pc:sldMk cId="0" sldId="354"/>
            <ac:spMk id="69" creationId="{00000000-0000-0000-0000-000000000000}"/>
          </ac:spMkLst>
        </pc:spChg>
        <pc:spChg chg="del">
          <ac:chgData name="Thomas Nield" userId="e7924354f0a44a8c" providerId="LiveId" clId="{A8D9103D-009B-417A-860F-9C0263040403}" dt="2019-06-27T04:34:30.321" v="3045" actId="478"/>
          <ac:spMkLst>
            <pc:docMk/>
            <pc:sldMk cId="0" sldId="354"/>
            <ac:spMk id="70" creationId="{00000000-0000-0000-0000-000000000000}"/>
          </ac:spMkLst>
        </pc:spChg>
        <pc:spChg chg="del">
          <ac:chgData name="Thomas Nield" userId="e7924354f0a44a8c" providerId="LiveId" clId="{A8D9103D-009B-417A-860F-9C0263040403}" dt="2019-06-27T04:34:30.321" v="3045" actId="478"/>
          <ac:spMkLst>
            <pc:docMk/>
            <pc:sldMk cId="0" sldId="354"/>
            <ac:spMk id="71" creationId="{00000000-0000-0000-0000-000000000000}"/>
          </ac:spMkLst>
        </pc:spChg>
        <pc:spChg chg="add">
          <ac:chgData name="Thomas Nield" userId="e7924354f0a44a8c" providerId="LiveId" clId="{A8D9103D-009B-417A-860F-9C0263040403}" dt="2019-06-27T04:34:30.888" v="3046"/>
          <ac:spMkLst>
            <pc:docMk/>
            <pc:sldMk cId="0" sldId="354"/>
            <ac:spMk id="92" creationId="{43700F71-3F51-4BA6-9349-FD2E555319B0}"/>
          </ac:spMkLst>
        </pc:spChg>
        <pc:spChg chg="add">
          <ac:chgData name="Thomas Nield" userId="e7924354f0a44a8c" providerId="LiveId" clId="{A8D9103D-009B-417A-860F-9C0263040403}" dt="2019-06-27T04:34:30.888" v="3046"/>
          <ac:spMkLst>
            <pc:docMk/>
            <pc:sldMk cId="0" sldId="354"/>
            <ac:spMk id="93" creationId="{82EBAF36-A034-4136-B62C-33423D3939B8}"/>
          </ac:spMkLst>
        </pc:spChg>
        <pc:spChg chg="add">
          <ac:chgData name="Thomas Nield" userId="e7924354f0a44a8c" providerId="LiveId" clId="{A8D9103D-009B-417A-860F-9C0263040403}" dt="2019-06-27T04:34:30.888" v="3046"/>
          <ac:spMkLst>
            <pc:docMk/>
            <pc:sldMk cId="0" sldId="354"/>
            <ac:spMk id="94" creationId="{5DA97E0F-0AC3-4EA2-9C2B-390B8962755B}"/>
          </ac:spMkLst>
        </pc:spChg>
        <pc:spChg chg="add">
          <ac:chgData name="Thomas Nield" userId="e7924354f0a44a8c" providerId="LiveId" clId="{A8D9103D-009B-417A-860F-9C0263040403}" dt="2019-06-27T04:34:30.888" v="3046"/>
          <ac:spMkLst>
            <pc:docMk/>
            <pc:sldMk cId="0" sldId="354"/>
            <ac:spMk id="95" creationId="{5AC09A70-3957-4F44-B330-AE71C362B1ED}"/>
          </ac:spMkLst>
        </pc:spChg>
        <pc:spChg chg="add">
          <ac:chgData name="Thomas Nield" userId="e7924354f0a44a8c" providerId="LiveId" clId="{A8D9103D-009B-417A-860F-9C0263040403}" dt="2019-06-27T04:34:30.888" v="3046"/>
          <ac:spMkLst>
            <pc:docMk/>
            <pc:sldMk cId="0" sldId="354"/>
            <ac:spMk id="96" creationId="{0EEEB8A2-5217-44D5-9D31-774D9685D8EB}"/>
          </ac:spMkLst>
        </pc:spChg>
        <pc:spChg chg="add">
          <ac:chgData name="Thomas Nield" userId="e7924354f0a44a8c" providerId="LiveId" clId="{A8D9103D-009B-417A-860F-9C0263040403}" dt="2019-06-27T04:34:30.888" v="3046"/>
          <ac:spMkLst>
            <pc:docMk/>
            <pc:sldMk cId="0" sldId="354"/>
            <ac:spMk id="97" creationId="{38889529-AAEB-43B9-8A57-51EE56751E98}"/>
          </ac:spMkLst>
        </pc:spChg>
        <pc:spChg chg="add">
          <ac:chgData name="Thomas Nield" userId="e7924354f0a44a8c" providerId="LiveId" clId="{A8D9103D-009B-417A-860F-9C0263040403}" dt="2019-06-27T04:34:30.888" v="3046"/>
          <ac:spMkLst>
            <pc:docMk/>
            <pc:sldMk cId="0" sldId="354"/>
            <ac:spMk id="98" creationId="{1BCD1EEC-1B6C-4236-98DD-05E496F10C61}"/>
          </ac:spMkLst>
        </pc:spChg>
        <pc:spChg chg="add">
          <ac:chgData name="Thomas Nield" userId="e7924354f0a44a8c" providerId="LiveId" clId="{A8D9103D-009B-417A-860F-9C0263040403}" dt="2019-06-27T04:34:30.888" v="3046"/>
          <ac:spMkLst>
            <pc:docMk/>
            <pc:sldMk cId="0" sldId="354"/>
            <ac:spMk id="99" creationId="{B7388EA6-4693-4D7A-A07C-8F9C1CA2E798}"/>
          </ac:spMkLst>
        </pc:spChg>
        <pc:spChg chg="add">
          <ac:chgData name="Thomas Nield" userId="e7924354f0a44a8c" providerId="LiveId" clId="{A8D9103D-009B-417A-860F-9C0263040403}" dt="2019-06-27T04:34:30.888" v="3046"/>
          <ac:spMkLst>
            <pc:docMk/>
            <pc:sldMk cId="0" sldId="354"/>
            <ac:spMk id="100" creationId="{6A3798D1-C9AE-47EF-B97A-1947DDB562BE}"/>
          </ac:spMkLst>
        </pc:spChg>
        <pc:spChg chg="add">
          <ac:chgData name="Thomas Nield" userId="e7924354f0a44a8c" providerId="LiveId" clId="{A8D9103D-009B-417A-860F-9C0263040403}" dt="2019-06-27T04:34:30.888" v="3046"/>
          <ac:spMkLst>
            <pc:docMk/>
            <pc:sldMk cId="0" sldId="354"/>
            <ac:spMk id="101" creationId="{C7629A30-2322-48B7-947A-A58096DDF27F}"/>
          </ac:spMkLst>
        </pc:spChg>
        <pc:spChg chg="add">
          <ac:chgData name="Thomas Nield" userId="e7924354f0a44a8c" providerId="LiveId" clId="{A8D9103D-009B-417A-860F-9C0263040403}" dt="2019-06-27T04:34:30.888" v="3046"/>
          <ac:spMkLst>
            <pc:docMk/>
            <pc:sldMk cId="0" sldId="354"/>
            <ac:spMk id="102" creationId="{CEB91983-035D-4E74-B19F-D3D9B84CB7CE}"/>
          </ac:spMkLst>
        </pc:spChg>
        <pc:spChg chg="add">
          <ac:chgData name="Thomas Nield" userId="e7924354f0a44a8c" providerId="LiveId" clId="{A8D9103D-009B-417A-860F-9C0263040403}" dt="2019-06-27T04:34:30.888" v="3046"/>
          <ac:spMkLst>
            <pc:docMk/>
            <pc:sldMk cId="0" sldId="354"/>
            <ac:spMk id="103" creationId="{C486EC9E-3C2D-4729-9DA7-66F3BF1A2AEE}"/>
          </ac:spMkLst>
        </pc:spChg>
        <pc:spChg chg="add">
          <ac:chgData name="Thomas Nield" userId="e7924354f0a44a8c" providerId="LiveId" clId="{A8D9103D-009B-417A-860F-9C0263040403}" dt="2019-06-27T04:34:30.888" v="3046"/>
          <ac:spMkLst>
            <pc:docMk/>
            <pc:sldMk cId="0" sldId="354"/>
            <ac:spMk id="104" creationId="{6B163373-38E2-4946-ADBE-B52BDB8987D6}"/>
          </ac:spMkLst>
        </pc:spChg>
        <pc:spChg chg="add">
          <ac:chgData name="Thomas Nield" userId="e7924354f0a44a8c" providerId="LiveId" clId="{A8D9103D-009B-417A-860F-9C0263040403}" dt="2019-06-27T04:34:30.888" v="3046"/>
          <ac:spMkLst>
            <pc:docMk/>
            <pc:sldMk cId="0" sldId="354"/>
            <ac:spMk id="105" creationId="{93083140-DD25-4935-8888-19FFF0FF6DCC}"/>
          </ac:spMkLst>
        </pc:spChg>
      </pc:sldChg>
      <pc:sldChg chg="addSp delSp del">
        <pc:chgData name="Thomas Nield" userId="e7924354f0a44a8c" providerId="LiveId" clId="{A8D9103D-009B-417A-860F-9C0263040403}" dt="2019-06-27T04:34:51.256" v="3051" actId="2696"/>
        <pc:sldMkLst>
          <pc:docMk/>
          <pc:sldMk cId="0" sldId="355"/>
        </pc:sldMkLst>
        <pc:spChg chg="add del">
          <ac:chgData name="Thomas Nield" userId="e7924354f0a44a8c" providerId="LiveId" clId="{A8D9103D-009B-417A-860F-9C0263040403}" dt="2019-06-27T04:34:40.465" v="3048" actId="478"/>
          <ac:spMkLst>
            <pc:docMk/>
            <pc:sldMk cId="0" sldId="355"/>
            <ac:spMk id="28" creationId="{00000000-0000-0000-0000-000000000000}"/>
          </ac:spMkLst>
        </pc:spChg>
        <pc:spChg chg="add del">
          <ac:chgData name="Thomas Nield" userId="e7924354f0a44a8c" providerId="LiveId" clId="{A8D9103D-009B-417A-860F-9C0263040403}" dt="2019-06-27T04:34:40.465" v="3048" actId="478"/>
          <ac:spMkLst>
            <pc:docMk/>
            <pc:sldMk cId="0" sldId="355"/>
            <ac:spMk id="29" creationId="{00000000-0000-0000-0000-000000000000}"/>
          </ac:spMkLst>
        </pc:spChg>
        <pc:spChg chg="add del">
          <ac:chgData name="Thomas Nield" userId="e7924354f0a44a8c" providerId="LiveId" clId="{A8D9103D-009B-417A-860F-9C0263040403}" dt="2019-06-27T04:34:44.204" v="3049" actId="478"/>
          <ac:spMkLst>
            <pc:docMk/>
            <pc:sldMk cId="0" sldId="355"/>
            <ac:spMk id="30" creationId="{00000000-0000-0000-0000-000000000000}"/>
          </ac:spMkLst>
        </pc:spChg>
        <pc:spChg chg="add del">
          <ac:chgData name="Thomas Nield" userId="e7924354f0a44a8c" providerId="LiveId" clId="{A8D9103D-009B-417A-860F-9C0263040403}" dt="2019-06-27T04:34:44.204" v="3049" actId="478"/>
          <ac:spMkLst>
            <pc:docMk/>
            <pc:sldMk cId="0" sldId="355"/>
            <ac:spMk id="31" creationId="{00000000-0000-0000-0000-000000000000}"/>
          </ac:spMkLst>
        </pc:spChg>
        <pc:spChg chg="add del">
          <ac:chgData name="Thomas Nield" userId="e7924354f0a44a8c" providerId="LiveId" clId="{A8D9103D-009B-417A-860F-9C0263040403}" dt="2019-06-27T04:34:44.204" v="3049" actId="478"/>
          <ac:spMkLst>
            <pc:docMk/>
            <pc:sldMk cId="0" sldId="355"/>
            <ac:spMk id="32" creationId="{00000000-0000-0000-0000-000000000000}"/>
          </ac:spMkLst>
        </pc:spChg>
        <pc:spChg chg="add del">
          <ac:chgData name="Thomas Nield" userId="e7924354f0a44a8c" providerId="LiveId" clId="{A8D9103D-009B-417A-860F-9C0263040403}" dt="2019-06-27T04:34:44.204" v="3049" actId="478"/>
          <ac:spMkLst>
            <pc:docMk/>
            <pc:sldMk cId="0" sldId="355"/>
            <ac:spMk id="33" creationId="{00000000-0000-0000-0000-000000000000}"/>
          </ac:spMkLst>
        </pc:spChg>
        <pc:spChg chg="add del">
          <ac:chgData name="Thomas Nield" userId="e7924354f0a44a8c" providerId="LiveId" clId="{A8D9103D-009B-417A-860F-9C0263040403}" dt="2019-06-27T04:34:44.204" v="3049" actId="478"/>
          <ac:spMkLst>
            <pc:docMk/>
            <pc:sldMk cId="0" sldId="355"/>
            <ac:spMk id="34" creationId="{00000000-0000-0000-0000-000000000000}"/>
          </ac:spMkLst>
        </pc:spChg>
        <pc:spChg chg="add del">
          <ac:chgData name="Thomas Nield" userId="e7924354f0a44a8c" providerId="LiveId" clId="{A8D9103D-009B-417A-860F-9C0263040403}" dt="2019-06-27T04:34:44.204" v="3049" actId="478"/>
          <ac:spMkLst>
            <pc:docMk/>
            <pc:sldMk cId="0" sldId="355"/>
            <ac:spMk id="35" creationId="{00000000-0000-0000-0000-000000000000}"/>
          </ac:spMkLst>
        </pc:spChg>
        <pc:spChg chg="add del">
          <ac:chgData name="Thomas Nield" userId="e7924354f0a44a8c" providerId="LiveId" clId="{A8D9103D-009B-417A-860F-9C0263040403}" dt="2019-06-27T04:34:44.204" v="3049" actId="478"/>
          <ac:spMkLst>
            <pc:docMk/>
            <pc:sldMk cId="0" sldId="355"/>
            <ac:spMk id="36" creationId="{00000000-0000-0000-0000-000000000000}"/>
          </ac:spMkLst>
        </pc:spChg>
        <pc:spChg chg="add del">
          <ac:chgData name="Thomas Nield" userId="e7924354f0a44a8c" providerId="LiveId" clId="{A8D9103D-009B-417A-860F-9C0263040403}" dt="2019-06-27T04:34:44.204" v="3049" actId="478"/>
          <ac:spMkLst>
            <pc:docMk/>
            <pc:sldMk cId="0" sldId="355"/>
            <ac:spMk id="37" creationId="{00000000-0000-0000-0000-000000000000}"/>
          </ac:spMkLst>
        </pc:spChg>
        <pc:spChg chg="add del">
          <ac:chgData name="Thomas Nield" userId="e7924354f0a44a8c" providerId="LiveId" clId="{A8D9103D-009B-417A-860F-9C0263040403}" dt="2019-06-27T04:34:44.204" v="3049" actId="478"/>
          <ac:spMkLst>
            <pc:docMk/>
            <pc:sldMk cId="0" sldId="355"/>
            <ac:spMk id="38" creationId="{00000000-0000-0000-0000-000000000000}"/>
          </ac:spMkLst>
        </pc:spChg>
        <pc:spChg chg="add del">
          <ac:chgData name="Thomas Nield" userId="e7924354f0a44a8c" providerId="LiveId" clId="{A8D9103D-009B-417A-860F-9C0263040403}" dt="2019-06-27T04:34:44.204" v="3049" actId="478"/>
          <ac:spMkLst>
            <pc:docMk/>
            <pc:sldMk cId="0" sldId="355"/>
            <ac:spMk id="39" creationId="{00000000-0000-0000-0000-000000000000}"/>
          </ac:spMkLst>
        </pc:spChg>
        <pc:spChg chg="add del">
          <ac:chgData name="Thomas Nield" userId="e7924354f0a44a8c" providerId="LiveId" clId="{A8D9103D-009B-417A-860F-9C0263040403}" dt="2019-06-27T04:34:40.465" v="3048" actId="478"/>
          <ac:spMkLst>
            <pc:docMk/>
            <pc:sldMk cId="0" sldId="355"/>
            <ac:spMk id="41" creationId="{00000000-0000-0000-0000-000000000000}"/>
          </ac:spMkLst>
        </pc:spChg>
        <pc:spChg chg="add del">
          <ac:chgData name="Thomas Nield" userId="e7924354f0a44a8c" providerId="LiveId" clId="{A8D9103D-009B-417A-860F-9C0263040403}" dt="2019-06-27T04:34:40.465" v="3048" actId="478"/>
          <ac:spMkLst>
            <pc:docMk/>
            <pc:sldMk cId="0" sldId="355"/>
            <ac:spMk id="43" creationId="{00000000-0000-0000-0000-000000000000}"/>
          </ac:spMkLst>
        </pc:spChg>
        <pc:spChg chg="add del">
          <ac:chgData name="Thomas Nield" userId="e7924354f0a44a8c" providerId="LiveId" clId="{A8D9103D-009B-417A-860F-9C0263040403}" dt="2019-06-27T04:34:40.465" v="3048" actId="478"/>
          <ac:spMkLst>
            <pc:docMk/>
            <pc:sldMk cId="0" sldId="355"/>
            <ac:spMk id="45" creationId="{00000000-0000-0000-0000-000000000000}"/>
          </ac:spMkLst>
        </pc:spChg>
        <pc:spChg chg="add del">
          <ac:chgData name="Thomas Nield" userId="e7924354f0a44a8c" providerId="LiveId" clId="{A8D9103D-009B-417A-860F-9C0263040403}" dt="2019-06-27T04:34:40.465" v="3048" actId="478"/>
          <ac:spMkLst>
            <pc:docMk/>
            <pc:sldMk cId="0" sldId="355"/>
            <ac:spMk id="57" creationId="{00000000-0000-0000-0000-000000000000}"/>
          </ac:spMkLst>
        </pc:spChg>
        <pc:spChg chg="add del">
          <ac:chgData name="Thomas Nield" userId="e7924354f0a44a8c" providerId="LiveId" clId="{A8D9103D-009B-417A-860F-9C0263040403}" dt="2019-06-27T04:34:40.465" v="3048" actId="478"/>
          <ac:spMkLst>
            <pc:docMk/>
            <pc:sldMk cId="0" sldId="355"/>
            <ac:spMk id="60" creationId="{00000000-0000-0000-0000-000000000000}"/>
          </ac:spMkLst>
        </pc:spChg>
        <pc:spChg chg="add del">
          <ac:chgData name="Thomas Nield" userId="e7924354f0a44a8c" providerId="LiveId" clId="{A8D9103D-009B-417A-860F-9C0263040403}" dt="2019-06-27T04:34:40.465" v="3048" actId="478"/>
          <ac:spMkLst>
            <pc:docMk/>
            <pc:sldMk cId="0" sldId="355"/>
            <ac:spMk id="62" creationId="{00000000-0000-0000-0000-000000000000}"/>
          </ac:spMkLst>
        </pc:spChg>
        <pc:spChg chg="add del">
          <ac:chgData name="Thomas Nield" userId="e7924354f0a44a8c" providerId="LiveId" clId="{A8D9103D-009B-417A-860F-9C0263040403}" dt="2019-06-27T04:34:40.465" v="3048" actId="478"/>
          <ac:spMkLst>
            <pc:docMk/>
            <pc:sldMk cId="0" sldId="355"/>
            <ac:spMk id="64" creationId="{00000000-0000-0000-0000-000000000000}"/>
          </ac:spMkLst>
        </pc:spChg>
        <pc:spChg chg="add del">
          <ac:chgData name="Thomas Nield" userId="e7924354f0a44a8c" providerId="LiveId" clId="{A8D9103D-009B-417A-860F-9C0263040403}" dt="2019-06-27T04:34:44.204" v="3049" actId="478"/>
          <ac:spMkLst>
            <pc:docMk/>
            <pc:sldMk cId="0" sldId="355"/>
            <ac:spMk id="69" creationId="{00000000-0000-0000-0000-000000000000}"/>
          </ac:spMkLst>
        </pc:spChg>
        <pc:spChg chg="add del">
          <ac:chgData name="Thomas Nield" userId="e7924354f0a44a8c" providerId="LiveId" clId="{A8D9103D-009B-417A-860F-9C0263040403}" dt="2019-06-27T04:34:44.204" v="3049" actId="478"/>
          <ac:spMkLst>
            <pc:docMk/>
            <pc:sldMk cId="0" sldId="355"/>
            <ac:spMk id="70" creationId="{00000000-0000-0000-0000-000000000000}"/>
          </ac:spMkLst>
        </pc:spChg>
        <pc:spChg chg="add del">
          <ac:chgData name="Thomas Nield" userId="e7924354f0a44a8c" providerId="LiveId" clId="{A8D9103D-009B-417A-860F-9C0263040403}" dt="2019-06-27T04:34:44.204" v="3049" actId="478"/>
          <ac:spMkLst>
            <pc:docMk/>
            <pc:sldMk cId="0" sldId="355"/>
            <ac:spMk id="71" creationId="{00000000-0000-0000-0000-000000000000}"/>
          </ac:spMkLst>
        </pc:spChg>
        <pc:spChg chg="add del">
          <ac:chgData name="Thomas Nield" userId="e7924354f0a44a8c" providerId="LiveId" clId="{A8D9103D-009B-417A-860F-9C0263040403}" dt="2019-06-27T04:34:40.465" v="3048" actId="478"/>
          <ac:spMkLst>
            <pc:docMk/>
            <pc:sldMk cId="0" sldId="355"/>
            <ac:spMk id="77" creationId="{00000000-0000-0000-0000-000000000000}"/>
          </ac:spMkLst>
        </pc:spChg>
        <pc:spChg chg="add">
          <ac:chgData name="Thomas Nield" userId="e7924354f0a44a8c" providerId="LiveId" clId="{A8D9103D-009B-417A-860F-9C0263040403}" dt="2019-06-27T04:34:44.599" v="3050"/>
          <ac:spMkLst>
            <pc:docMk/>
            <pc:sldMk cId="0" sldId="355"/>
            <ac:spMk id="92" creationId="{7B402522-E104-4189-BB7D-C2A08C4E66D6}"/>
          </ac:spMkLst>
        </pc:spChg>
        <pc:spChg chg="add">
          <ac:chgData name="Thomas Nield" userId="e7924354f0a44a8c" providerId="LiveId" clId="{A8D9103D-009B-417A-860F-9C0263040403}" dt="2019-06-27T04:34:44.599" v="3050"/>
          <ac:spMkLst>
            <pc:docMk/>
            <pc:sldMk cId="0" sldId="355"/>
            <ac:spMk id="93" creationId="{A3284541-42F2-4361-AA44-C1AD56355375}"/>
          </ac:spMkLst>
        </pc:spChg>
        <pc:spChg chg="add">
          <ac:chgData name="Thomas Nield" userId="e7924354f0a44a8c" providerId="LiveId" clId="{A8D9103D-009B-417A-860F-9C0263040403}" dt="2019-06-27T04:34:44.599" v="3050"/>
          <ac:spMkLst>
            <pc:docMk/>
            <pc:sldMk cId="0" sldId="355"/>
            <ac:spMk id="94" creationId="{948018A2-AD0A-480D-BCCA-C4574DC5F440}"/>
          </ac:spMkLst>
        </pc:spChg>
        <pc:spChg chg="add">
          <ac:chgData name="Thomas Nield" userId="e7924354f0a44a8c" providerId="LiveId" clId="{A8D9103D-009B-417A-860F-9C0263040403}" dt="2019-06-27T04:34:44.599" v="3050"/>
          <ac:spMkLst>
            <pc:docMk/>
            <pc:sldMk cId="0" sldId="355"/>
            <ac:spMk id="95" creationId="{6D27BBC3-ABFB-4B34-9FAB-30D11881BACD}"/>
          </ac:spMkLst>
        </pc:spChg>
        <pc:spChg chg="add">
          <ac:chgData name="Thomas Nield" userId="e7924354f0a44a8c" providerId="LiveId" clId="{A8D9103D-009B-417A-860F-9C0263040403}" dt="2019-06-27T04:34:44.599" v="3050"/>
          <ac:spMkLst>
            <pc:docMk/>
            <pc:sldMk cId="0" sldId="355"/>
            <ac:spMk id="96" creationId="{F2B54F50-AC58-48CC-8F5C-F37D1B2A4ABB}"/>
          </ac:spMkLst>
        </pc:spChg>
        <pc:spChg chg="add">
          <ac:chgData name="Thomas Nield" userId="e7924354f0a44a8c" providerId="LiveId" clId="{A8D9103D-009B-417A-860F-9C0263040403}" dt="2019-06-27T04:34:44.599" v="3050"/>
          <ac:spMkLst>
            <pc:docMk/>
            <pc:sldMk cId="0" sldId="355"/>
            <ac:spMk id="97" creationId="{56367B38-4BB8-47A8-9C21-384B7C597BCF}"/>
          </ac:spMkLst>
        </pc:spChg>
        <pc:spChg chg="add">
          <ac:chgData name="Thomas Nield" userId="e7924354f0a44a8c" providerId="LiveId" clId="{A8D9103D-009B-417A-860F-9C0263040403}" dt="2019-06-27T04:34:44.599" v="3050"/>
          <ac:spMkLst>
            <pc:docMk/>
            <pc:sldMk cId="0" sldId="355"/>
            <ac:spMk id="98" creationId="{4CA5670C-36E1-4ACC-92D3-D9C7AA9EDB6F}"/>
          </ac:spMkLst>
        </pc:spChg>
        <pc:spChg chg="add">
          <ac:chgData name="Thomas Nield" userId="e7924354f0a44a8c" providerId="LiveId" clId="{A8D9103D-009B-417A-860F-9C0263040403}" dt="2019-06-27T04:34:44.599" v="3050"/>
          <ac:spMkLst>
            <pc:docMk/>
            <pc:sldMk cId="0" sldId="355"/>
            <ac:spMk id="99" creationId="{3BB093AF-BF96-4611-8B2C-B68A8F55D32C}"/>
          </ac:spMkLst>
        </pc:spChg>
        <pc:spChg chg="add">
          <ac:chgData name="Thomas Nield" userId="e7924354f0a44a8c" providerId="LiveId" clId="{A8D9103D-009B-417A-860F-9C0263040403}" dt="2019-06-27T04:34:44.599" v="3050"/>
          <ac:spMkLst>
            <pc:docMk/>
            <pc:sldMk cId="0" sldId="355"/>
            <ac:spMk id="100" creationId="{D19831EB-252E-4BF6-9FF4-F4E782CFAE92}"/>
          </ac:spMkLst>
        </pc:spChg>
        <pc:spChg chg="add">
          <ac:chgData name="Thomas Nield" userId="e7924354f0a44a8c" providerId="LiveId" clId="{A8D9103D-009B-417A-860F-9C0263040403}" dt="2019-06-27T04:34:44.599" v="3050"/>
          <ac:spMkLst>
            <pc:docMk/>
            <pc:sldMk cId="0" sldId="355"/>
            <ac:spMk id="101" creationId="{373CB8F8-8F69-40DE-B0B7-E23672A9CEE5}"/>
          </ac:spMkLst>
        </pc:spChg>
        <pc:spChg chg="add">
          <ac:chgData name="Thomas Nield" userId="e7924354f0a44a8c" providerId="LiveId" clId="{A8D9103D-009B-417A-860F-9C0263040403}" dt="2019-06-27T04:34:44.599" v="3050"/>
          <ac:spMkLst>
            <pc:docMk/>
            <pc:sldMk cId="0" sldId="355"/>
            <ac:spMk id="102" creationId="{17992916-614B-4525-9ED9-CD1A8400FA30}"/>
          </ac:spMkLst>
        </pc:spChg>
        <pc:spChg chg="add">
          <ac:chgData name="Thomas Nield" userId="e7924354f0a44a8c" providerId="LiveId" clId="{A8D9103D-009B-417A-860F-9C0263040403}" dt="2019-06-27T04:34:44.599" v="3050"/>
          <ac:spMkLst>
            <pc:docMk/>
            <pc:sldMk cId="0" sldId="355"/>
            <ac:spMk id="103" creationId="{3ABEA6CD-3B0A-4F6E-B6EE-3FA46188FEC6}"/>
          </ac:spMkLst>
        </pc:spChg>
        <pc:spChg chg="add">
          <ac:chgData name="Thomas Nield" userId="e7924354f0a44a8c" providerId="LiveId" clId="{A8D9103D-009B-417A-860F-9C0263040403}" dt="2019-06-27T04:34:44.599" v="3050"/>
          <ac:spMkLst>
            <pc:docMk/>
            <pc:sldMk cId="0" sldId="355"/>
            <ac:spMk id="104" creationId="{47D946CA-1D53-443F-86C5-EF8C01E09B17}"/>
          </ac:spMkLst>
        </pc:spChg>
        <pc:spChg chg="add">
          <ac:chgData name="Thomas Nield" userId="e7924354f0a44a8c" providerId="LiveId" clId="{A8D9103D-009B-417A-860F-9C0263040403}" dt="2019-06-27T04:34:44.599" v="3050"/>
          <ac:spMkLst>
            <pc:docMk/>
            <pc:sldMk cId="0" sldId="355"/>
            <ac:spMk id="105" creationId="{9F0B4FF4-6DDB-43C0-A872-E6568C73E280}"/>
          </ac:spMkLst>
        </pc:spChg>
      </pc:sldChg>
      <pc:sldChg chg="addSp delSp">
        <pc:chgData name="Thomas Nield" userId="e7924354f0a44a8c" providerId="LiveId" clId="{A8D9103D-009B-417A-860F-9C0263040403}" dt="2019-06-27T04:36:53.466" v="3082"/>
        <pc:sldMkLst>
          <pc:docMk/>
          <pc:sldMk cId="0" sldId="356"/>
        </pc:sldMkLst>
        <pc:spChg chg="del">
          <ac:chgData name="Thomas Nield" userId="e7924354f0a44a8c" providerId="LiveId" clId="{A8D9103D-009B-417A-860F-9C0263040403}" dt="2019-06-27T04:36:53.044" v="3081" actId="478"/>
          <ac:spMkLst>
            <pc:docMk/>
            <pc:sldMk cId="0" sldId="356"/>
            <ac:spMk id="32" creationId="{00000000-0000-0000-0000-000000000000}"/>
          </ac:spMkLst>
        </pc:spChg>
        <pc:spChg chg="del">
          <ac:chgData name="Thomas Nield" userId="e7924354f0a44a8c" providerId="LiveId" clId="{A8D9103D-009B-417A-860F-9C0263040403}" dt="2019-06-27T04:36:53.044" v="3081" actId="478"/>
          <ac:spMkLst>
            <pc:docMk/>
            <pc:sldMk cId="0" sldId="356"/>
            <ac:spMk id="33" creationId="{00000000-0000-0000-0000-000000000000}"/>
          </ac:spMkLst>
        </pc:spChg>
        <pc:spChg chg="del">
          <ac:chgData name="Thomas Nield" userId="e7924354f0a44a8c" providerId="LiveId" clId="{A8D9103D-009B-417A-860F-9C0263040403}" dt="2019-06-27T04:36:53.044" v="3081" actId="478"/>
          <ac:spMkLst>
            <pc:docMk/>
            <pc:sldMk cId="0" sldId="356"/>
            <ac:spMk id="36" creationId="{00000000-0000-0000-0000-000000000000}"/>
          </ac:spMkLst>
        </pc:spChg>
        <pc:spChg chg="del">
          <ac:chgData name="Thomas Nield" userId="e7924354f0a44a8c" providerId="LiveId" clId="{A8D9103D-009B-417A-860F-9C0263040403}" dt="2019-06-27T04:36:53.044" v="3081" actId="478"/>
          <ac:spMkLst>
            <pc:docMk/>
            <pc:sldMk cId="0" sldId="356"/>
            <ac:spMk id="39" creationId="{00000000-0000-0000-0000-000000000000}"/>
          </ac:spMkLst>
        </pc:spChg>
        <pc:spChg chg="del">
          <ac:chgData name="Thomas Nield" userId="e7924354f0a44a8c" providerId="LiveId" clId="{A8D9103D-009B-417A-860F-9C0263040403}" dt="2019-06-27T04:36:53.044" v="3081" actId="478"/>
          <ac:spMkLst>
            <pc:docMk/>
            <pc:sldMk cId="0" sldId="356"/>
            <ac:spMk id="69" creationId="{00000000-0000-0000-0000-000000000000}"/>
          </ac:spMkLst>
        </pc:spChg>
        <pc:spChg chg="del">
          <ac:chgData name="Thomas Nield" userId="e7924354f0a44a8c" providerId="LiveId" clId="{A8D9103D-009B-417A-860F-9C0263040403}" dt="2019-06-27T04:36:53.044" v="3081" actId="478"/>
          <ac:spMkLst>
            <pc:docMk/>
            <pc:sldMk cId="0" sldId="356"/>
            <ac:spMk id="70" creationId="{00000000-0000-0000-0000-000000000000}"/>
          </ac:spMkLst>
        </pc:spChg>
        <pc:spChg chg="del">
          <ac:chgData name="Thomas Nield" userId="e7924354f0a44a8c" providerId="LiveId" clId="{A8D9103D-009B-417A-860F-9C0263040403}" dt="2019-06-27T04:36:53.044" v="3081" actId="478"/>
          <ac:spMkLst>
            <pc:docMk/>
            <pc:sldMk cId="0" sldId="356"/>
            <ac:spMk id="71" creationId="{00000000-0000-0000-0000-000000000000}"/>
          </ac:spMkLst>
        </pc:spChg>
        <pc:spChg chg="add">
          <ac:chgData name="Thomas Nield" userId="e7924354f0a44a8c" providerId="LiveId" clId="{A8D9103D-009B-417A-860F-9C0263040403}" dt="2019-06-27T04:36:53.466" v="3082"/>
          <ac:spMkLst>
            <pc:docMk/>
            <pc:sldMk cId="0" sldId="356"/>
            <ac:spMk id="92" creationId="{AC26B357-F104-432E-917B-DC0DEBD55D99}"/>
          </ac:spMkLst>
        </pc:spChg>
        <pc:spChg chg="add">
          <ac:chgData name="Thomas Nield" userId="e7924354f0a44a8c" providerId="LiveId" clId="{A8D9103D-009B-417A-860F-9C0263040403}" dt="2019-06-27T04:36:53.466" v="3082"/>
          <ac:spMkLst>
            <pc:docMk/>
            <pc:sldMk cId="0" sldId="356"/>
            <ac:spMk id="93" creationId="{F4266633-00F6-42A1-AC6E-3362E51E6D7F}"/>
          </ac:spMkLst>
        </pc:spChg>
        <pc:spChg chg="add">
          <ac:chgData name="Thomas Nield" userId="e7924354f0a44a8c" providerId="LiveId" clId="{A8D9103D-009B-417A-860F-9C0263040403}" dt="2019-06-27T04:36:53.466" v="3082"/>
          <ac:spMkLst>
            <pc:docMk/>
            <pc:sldMk cId="0" sldId="356"/>
            <ac:spMk id="94" creationId="{E0BB4094-3048-4DF5-978F-30E6E62C0B88}"/>
          </ac:spMkLst>
        </pc:spChg>
        <pc:spChg chg="add">
          <ac:chgData name="Thomas Nield" userId="e7924354f0a44a8c" providerId="LiveId" clId="{A8D9103D-009B-417A-860F-9C0263040403}" dt="2019-06-27T04:36:53.466" v="3082"/>
          <ac:spMkLst>
            <pc:docMk/>
            <pc:sldMk cId="0" sldId="356"/>
            <ac:spMk id="95" creationId="{B1A4A6CA-F7E0-4894-80A5-0E338CB6B620}"/>
          </ac:spMkLst>
        </pc:spChg>
        <pc:spChg chg="add">
          <ac:chgData name="Thomas Nield" userId="e7924354f0a44a8c" providerId="LiveId" clId="{A8D9103D-009B-417A-860F-9C0263040403}" dt="2019-06-27T04:36:53.466" v="3082"/>
          <ac:spMkLst>
            <pc:docMk/>
            <pc:sldMk cId="0" sldId="356"/>
            <ac:spMk id="96" creationId="{AC77490C-9254-4BB9-AFBF-CA2E3841AD83}"/>
          </ac:spMkLst>
        </pc:spChg>
        <pc:spChg chg="add">
          <ac:chgData name="Thomas Nield" userId="e7924354f0a44a8c" providerId="LiveId" clId="{A8D9103D-009B-417A-860F-9C0263040403}" dt="2019-06-27T04:36:53.466" v="3082"/>
          <ac:spMkLst>
            <pc:docMk/>
            <pc:sldMk cId="0" sldId="356"/>
            <ac:spMk id="97" creationId="{5EEE7C32-5602-43AF-9E4F-6A3A08E16648}"/>
          </ac:spMkLst>
        </pc:spChg>
        <pc:spChg chg="add">
          <ac:chgData name="Thomas Nield" userId="e7924354f0a44a8c" providerId="LiveId" clId="{A8D9103D-009B-417A-860F-9C0263040403}" dt="2019-06-27T04:36:53.466" v="3082"/>
          <ac:spMkLst>
            <pc:docMk/>
            <pc:sldMk cId="0" sldId="356"/>
            <ac:spMk id="98" creationId="{338A4AEA-8102-474F-AA07-0094F3CAF9C3}"/>
          </ac:spMkLst>
        </pc:spChg>
        <pc:spChg chg="add">
          <ac:chgData name="Thomas Nield" userId="e7924354f0a44a8c" providerId="LiveId" clId="{A8D9103D-009B-417A-860F-9C0263040403}" dt="2019-06-27T04:36:53.466" v="3082"/>
          <ac:spMkLst>
            <pc:docMk/>
            <pc:sldMk cId="0" sldId="356"/>
            <ac:spMk id="99" creationId="{D6E662E1-0CCA-48FE-BAF9-E95D94EDF990}"/>
          </ac:spMkLst>
        </pc:spChg>
        <pc:spChg chg="add">
          <ac:chgData name="Thomas Nield" userId="e7924354f0a44a8c" providerId="LiveId" clId="{A8D9103D-009B-417A-860F-9C0263040403}" dt="2019-06-27T04:36:53.466" v="3082"/>
          <ac:spMkLst>
            <pc:docMk/>
            <pc:sldMk cId="0" sldId="356"/>
            <ac:spMk id="100" creationId="{B7BDE46A-97F9-4F72-909B-0DB8B4D39BFA}"/>
          </ac:spMkLst>
        </pc:spChg>
        <pc:spChg chg="add">
          <ac:chgData name="Thomas Nield" userId="e7924354f0a44a8c" providerId="LiveId" clId="{A8D9103D-009B-417A-860F-9C0263040403}" dt="2019-06-27T04:36:53.466" v="3082"/>
          <ac:spMkLst>
            <pc:docMk/>
            <pc:sldMk cId="0" sldId="356"/>
            <ac:spMk id="101" creationId="{22380BCE-3361-4527-A80C-E6A49BA4CBFD}"/>
          </ac:spMkLst>
        </pc:spChg>
        <pc:spChg chg="add">
          <ac:chgData name="Thomas Nield" userId="e7924354f0a44a8c" providerId="LiveId" clId="{A8D9103D-009B-417A-860F-9C0263040403}" dt="2019-06-27T04:36:53.466" v="3082"/>
          <ac:spMkLst>
            <pc:docMk/>
            <pc:sldMk cId="0" sldId="356"/>
            <ac:spMk id="102" creationId="{AC44FF2A-97AF-40B7-B4CB-C5B57B8C4A84}"/>
          </ac:spMkLst>
        </pc:spChg>
        <pc:spChg chg="add">
          <ac:chgData name="Thomas Nield" userId="e7924354f0a44a8c" providerId="LiveId" clId="{A8D9103D-009B-417A-860F-9C0263040403}" dt="2019-06-27T04:36:53.466" v="3082"/>
          <ac:spMkLst>
            <pc:docMk/>
            <pc:sldMk cId="0" sldId="356"/>
            <ac:spMk id="103" creationId="{BFE2053F-652C-4C19-B604-C60336E395BB}"/>
          </ac:spMkLst>
        </pc:spChg>
      </pc:sldChg>
      <pc:sldChg chg="addSp delSp modSp">
        <pc:chgData name="Thomas Nield" userId="e7924354f0a44a8c" providerId="LiveId" clId="{A8D9103D-009B-417A-860F-9C0263040403}" dt="2019-06-27T04:36:32.556" v="3080" actId="20577"/>
        <pc:sldMkLst>
          <pc:docMk/>
          <pc:sldMk cId="0" sldId="357"/>
        </pc:sldMkLst>
        <pc:spChg chg="mod">
          <ac:chgData name="Thomas Nield" userId="e7924354f0a44a8c" providerId="LiveId" clId="{A8D9103D-009B-417A-860F-9C0263040403}" dt="2019-06-27T04:36:32.556" v="3080" actId="20577"/>
          <ac:spMkLst>
            <pc:docMk/>
            <pc:sldMk cId="0" sldId="357"/>
            <ac:spMk id="3" creationId="{00000000-0000-0000-0000-000000000000}"/>
          </ac:spMkLst>
        </pc:spChg>
        <pc:spChg chg="del">
          <ac:chgData name="Thomas Nield" userId="e7924354f0a44a8c" providerId="LiveId" clId="{A8D9103D-009B-417A-860F-9C0263040403}" dt="2019-06-27T04:34:55.763" v="3052" actId="478"/>
          <ac:spMkLst>
            <pc:docMk/>
            <pc:sldMk cId="0" sldId="357"/>
            <ac:spMk id="32" creationId="{00000000-0000-0000-0000-000000000000}"/>
          </ac:spMkLst>
        </pc:spChg>
        <pc:spChg chg="del">
          <ac:chgData name="Thomas Nield" userId="e7924354f0a44a8c" providerId="LiveId" clId="{A8D9103D-009B-417A-860F-9C0263040403}" dt="2019-06-27T04:34:55.763" v="3052" actId="478"/>
          <ac:spMkLst>
            <pc:docMk/>
            <pc:sldMk cId="0" sldId="357"/>
            <ac:spMk id="33" creationId="{00000000-0000-0000-0000-000000000000}"/>
          </ac:spMkLst>
        </pc:spChg>
        <pc:spChg chg="del">
          <ac:chgData name="Thomas Nield" userId="e7924354f0a44a8c" providerId="LiveId" clId="{A8D9103D-009B-417A-860F-9C0263040403}" dt="2019-06-27T04:34:55.763" v="3052" actId="478"/>
          <ac:spMkLst>
            <pc:docMk/>
            <pc:sldMk cId="0" sldId="357"/>
            <ac:spMk id="36" creationId="{00000000-0000-0000-0000-000000000000}"/>
          </ac:spMkLst>
        </pc:spChg>
        <pc:spChg chg="del">
          <ac:chgData name="Thomas Nield" userId="e7924354f0a44a8c" providerId="LiveId" clId="{A8D9103D-009B-417A-860F-9C0263040403}" dt="2019-06-27T04:34:55.763" v="3052" actId="478"/>
          <ac:spMkLst>
            <pc:docMk/>
            <pc:sldMk cId="0" sldId="357"/>
            <ac:spMk id="39" creationId="{00000000-0000-0000-0000-000000000000}"/>
          </ac:spMkLst>
        </pc:spChg>
        <pc:spChg chg="del">
          <ac:chgData name="Thomas Nield" userId="e7924354f0a44a8c" providerId="LiveId" clId="{A8D9103D-009B-417A-860F-9C0263040403}" dt="2019-06-27T04:34:55.763" v="3052" actId="478"/>
          <ac:spMkLst>
            <pc:docMk/>
            <pc:sldMk cId="0" sldId="357"/>
            <ac:spMk id="69" creationId="{00000000-0000-0000-0000-000000000000}"/>
          </ac:spMkLst>
        </pc:spChg>
        <pc:spChg chg="del">
          <ac:chgData name="Thomas Nield" userId="e7924354f0a44a8c" providerId="LiveId" clId="{A8D9103D-009B-417A-860F-9C0263040403}" dt="2019-06-27T04:34:55.763" v="3052" actId="478"/>
          <ac:spMkLst>
            <pc:docMk/>
            <pc:sldMk cId="0" sldId="357"/>
            <ac:spMk id="70" creationId="{00000000-0000-0000-0000-000000000000}"/>
          </ac:spMkLst>
        </pc:spChg>
        <pc:spChg chg="del">
          <ac:chgData name="Thomas Nield" userId="e7924354f0a44a8c" providerId="LiveId" clId="{A8D9103D-009B-417A-860F-9C0263040403}" dt="2019-06-27T04:34:55.763" v="3052" actId="478"/>
          <ac:spMkLst>
            <pc:docMk/>
            <pc:sldMk cId="0" sldId="357"/>
            <ac:spMk id="71" creationId="{00000000-0000-0000-0000-000000000000}"/>
          </ac:spMkLst>
        </pc:spChg>
        <pc:spChg chg="add">
          <ac:chgData name="Thomas Nield" userId="e7924354f0a44a8c" providerId="LiveId" clId="{A8D9103D-009B-417A-860F-9C0263040403}" dt="2019-06-27T04:34:56.897" v="3053"/>
          <ac:spMkLst>
            <pc:docMk/>
            <pc:sldMk cId="0" sldId="357"/>
            <ac:spMk id="92" creationId="{D93E9A48-9975-4986-98A0-68242FEB41F9}"/>
          </ac:spMkLst>
        </pc:spChg>
        <pc:spChg chg="add">
          <ac:chgData name="Thomas Nield" userId="e7924354f0a44a8c" providerId="LiveId" clId="{A8D9103D-009B-417A-860F-9C0263040403}" dt="2019-06-27T04:34:56.897" v="3053"/>
          <ac:spMkLst>
            <pc:docMk/>
            <pc:sldMk cId="0" sldId="357"/>
            <ac:spMk id="93" creationId="{8091EF23-31C6-4700-ABFE-F1E46B945B55}"/>
          </ac:spMkLst>
        </pc:spChg>
        <pc:spChg chg="add">
          <ac:chgData name="Thomas Nield" userId="e7924354f0a44a8c" providerId="LiveId" clId="{A8D9103D-009B-417A-860F-9C0263040403}" dt="2019-06-27T04:34:56.897" v="3053"/>
          <ac:spMkLst>
            <pc:docMk/>
            <pc:sldMk cId="0" sldId="357"/>
            <ac:spMk id="94" creationId="{0B16B2DA-EC65-4986-99D6-063888CBBDD5}"/>
          </ac:spMkLst>
        </pc:spChg>
        <pc:spChg chg="add">
          <ac:chgData name="Thomas Nield" userId="e7924354f0a44a8c" providerId="LiveId" clId="{A8D9103D-009B-417A-860F-9C0263040403}" dt="2019-06-27T04:34:56.897" v="3053"/>
          <ac:spMkLst>
            <pc:docMk/>
            <pc:sldMk cId="0" sldId="357"/>
            <ac:spMk id="95" creationId="{C2819B4C-4CD0-4511-A001-EDCE0AFA818D}"/>
          </ac:spMkLst>
        </pc:spChg>
        <pc:spChg chg="add">
          <ac:chgData name="Thomas Nield" userId="e7924354f0a44a8c" providerId="LiveId" clId="{A8D9103D-009B-417A-860F-9C0263040403}" dt="2019-06-27T04:34:56.897" v="3053"/>
          <ac:spMkLst>
            <pc:docMk/>
            <pc:sldMk cId="0" sldId="357"/>
            <ac:spMk id="96" creationId="{4CC69E6E-2F26-4969-AFCB-90BD18C5EAC9}"/>
          </ac:spMkLst>
        </pc:spChg>
        <pc:spChg chg="add">
          <ac:chgData name="Thomas Nield" userId="e7924354f0a44a8c" providerId="LiveId" clId="{A8D9103D-009B-417A-860F-9C0263040403}" dt="2019-06-27T04:34:56.897" v="3053"/>
          <ac:spMkLst>
            <pc:docMk/>
            <pc:sldMk cId="0" sldId="357"/>
            <ac:spMk id="97" creationId="{46F8DB2C-43E3-4BC3-8A04-DCC98A970EBC}"/>
          </ac:spMkLst>
        </pc:spChg>
        <pc:spChg chg="add">
          <ac:chgData name="Thomas Nield" userId="e7924354f0a44a8c" providerId="LiveId" clId="{A8D9103D-009B-417A-860F-9C0263040403}" dt="2019-06-27T04:34:56.897" v="3053"/>
          <ac:spMkLst>
            <pc:docMk/>
            <pc:sldMk cId="0" sldId="357"/>
            <ac:spMk id="98" creationId="{E8E47D99-35F0-41D0-A50C-460D179EB506}"/>
          </ac:spMkLst>
        </pc:spChg>
        <pc:spChg chg="add">
          <ac:chgData name="Thomas Nield" userId="e7924354f0a44a8c" providerId="LiveId" clId="{A8D9103D-009B-417A-860F-9C0263040403}" dt="2019-06-27T04:34:56.897" v="3053"/>
          <ac:spMkLst>
            <pc:docMk/>
            <pc:sldMk cId="0" sldId="357"/>
            <ac:spMk id="99" creationId="{40ACFD43-5700-4CAB-A4CC-259708B20303}"/>
          </ac:spMkLst>
        </pc:spChg>
        <pc:spChg chg="add">
          <ac:chgData name="Thomas Nield" userId="e7924354f0a44a8c" providerId="LiveId" clId="{A8D9103D-009B-417A-860F-9C0263040403}" dt="2019-06-27T04:34:56.897" v="3053"/>
          <ac:spMkLst>
            <pc:docMk/>
            <pc:sldMk cId="0" sldId="357"/>
            <ac:spMk id="100" creationId="{CD46339E-A0CE-4D21-AF3F-A88D34169B6E}"/>
          </ac:spMkLst>
        </pc:spChg>
        <pc:spChg chg="add">
          <ac:chgData name="Thomas Nield" userId="e7924354f0a44a8c" providerId="LiveId" clId="{A8D9103D-009B-417A-860F-9C0263040403}" dt="2019-06-27T04:34:56.897" v="3053"/>
          <ac:spMkLst>
            <pc:docMk/>
            <pc:sldMk cId="0" sldId="357"/>
            <ac:spMk id="101" creationId="{C2D927EB-F5A5-485A-8E81-5508876125DA}"/>
          </ac:spMkLst>
        </pc:spChg>
        <pc:spChg chg="add">
          <ac:chgData name="Thomas Nield" userId="e7924354f0a44a8c" providerId="LiveId" clId="{A8D9103D-009B-417A-860F-9C0263040403}" dt="2019-06-27T04:34:56.897" v="3053"/>
          <ac:spMkLst>
            <pc:docMk/>
            <pc:sldMk cId="0" sldId="357"/>
            <ac:spMk id="102" creationId="{A59B122E-271C-422F-BCE3-D8404175451A}"/>
          </ac:spMkLst>
        </pc:spChg>
        <pc:spChg chg="add">
          <ac:chgData name="Thomas Nield" userId="e7924354f0a44a8c" providerId="LiveId" clId="{A8D9103D-009B-417A-860F-9C0263040403}" dt="2019-06-27T04:34:56.897" v="3053"/>
          <ac:spMkLst>
            <pc:docMk/>
            <pc:sldMk cId="0" sldId="357"/>
            <ac:spMk id="103" creationId="{F7F0BDDB-6242-416A-8B80-891C77C01101}"/>
          </ac:spMkLst>
        </pc:spChg>
        <pc:spChg chg="add">
          <ac:chgData name="Thomas Nield" userId="e7924354f0a44a8c" providerId="LiveId" clId="{A8D9103D-009B-417A-860F-9C0263040403}" dt="2019-06-27T04:34:56.897" v="3053"/>
          <ac:spMkLst>
            <pc:docMk/>
            <pc:sldMk cId="0" sldId="357"/>
            <ac:spMk id="104" creationId="{2001E470-8340-4554-AFCF-CF6D8E20A15F}"/>
          </ac:spMkLst>
        </pc:spChg>
        <pc:spChg chg="add">
          <ac:chgData name="Thomas Nield" userId="e7924354f0a44a8c" providerId="LiveId" clId="{A8D9103D-009B-417A-860F-9C0263040403}" dt="2019-06-27T04:34:56.897" v="3053"/>
          <ac:spMkLst>
            <pc:docMk/>
            <pc:sldMk cId="0" sldId="357"/>
            <ac:spMk id="105" creationId="{74C0EC47-5922-4F19-B658-C6AF7C60C665}"/>
          </ac:spMkLst>
        </pc:spChg>
      </pc:sldChg>
      <pc:sldChg chg="addSp delSp modSp">
        <pc:chgData name="Thomas Nield" userId="e7924354f0a44a8c" providerId="LiveId" clId="{A8D9103D-009B-417A-860F-9C0263040403}" dt="2019-06-27T04:36:15.198" v="3069" actId="1076"/>
        <pc:sldMkLst>
          <pc:docMk/>
          <pc:sldMk cId="0" sldId="360"/>
        </pc:sldMkLst>
        <pc:spChg chg="del">
          <ac:chgData name="Thomas Nield" userId="e7924354f0a44a8c" providerId="LiveId" clId="{A8D9103D-009B-417A-860F-9C0263040403}" dt="2019-06-27T04:35:18.211" v="3054" actId="478"/>
          <ac:spMkLst>
            <pc:docMk/>
            <pc:sldMk cId="0" sldId="360"/>
            <ac:spMk id="28" creationId="{00000000-0000-0000-0000-000000000000}"/>
          </ac:spMkLst>
        </pc:spChg>
        <pc:spChg chg="del">
          <ac:chgData name="Thomas Nield" userId="e7924354f0a44a8c" providerId="LiveId" clId="{A8D9103D-009B-417A-860F-9C0263040403}" dt="2019-06-27T04:35:18.211" v="3054" actId="478"/>
          <ac:spMkLst>
            <pc:docMk/>
            <pc:sldMk cId="0" sldId="360"/>
            <ac:spMk id="29" creationId="{00000000-0000-0000-0000-000000000000}"/>
          </ac:spMkLst>
        </pc:spChg>
        <pc:spChg chg="del">
          <ac:chgData name="Thomas Nield" userId="e7924354f0a44a8c" providerId="LiveId" clId="{A8D9103D-009B-417A-860F-9C0263040403}" dt="2019-06-27T04:35:18.211" v="3054" actId="478"/>
          <ac:spMkLst>
            <pc:docMk/>
            <pc:sldMk cId="0" sldId="360"/>
            <ac:spMk id="30" creationId="{00000000-0000-0000-0000-000000000000}"/>
          </ac:spMkLst>
        </pc:spChg>
        <pc:spChg chg="del">
          <ac:chgData name="Thomas Nield" userId="e7924354f0a44a8c" providerId="LiveId" clId="{A8D9103D-009B-417A-860F-9C0263040403}" dt="2019-06-27T04:35:18.211" v="3054" actId="478"/>
          <ac:spMkLst>
            <pc:docMk/>
            <pc:sldMk cId="0" sldId="360"/>
            <ac:spMk id="31" creationId="{00000000-0000-0000-0000-000000000000}"/>
          </ac:spMkLst>
        </pc:spChg>
        <pc:spChg chg="del">
          <ac:chgData name="Thomas Nield" userId="e7924354f0a44a8c" providerId="LiveId" clId="{A8D9103D-009B-417A-860F-9C0263040403}" dt="2019-06-27T04:35:18.211" v="3054" actId="478"/>
          <ac:spMkLst>
            <pc:docMk/>
            <pc:sldMk cId="0" sldId="360"/>
            <ac:spMk id="32" creationId="{00000000-0000-0000-0000-000000000000}"/>
          </ac:spMkLst>
        </pc:spChg>
        <pc:spChg chg="del">
          <ac:chgData name="Thomas Nield" userId="e7924354f0a44a8c" providerId="LiveId" clId="{A8D9103D-009B-417A-860F-9C0263040403}" dt="2019-06-27T04:35:18.211" v="3054" actId="478"/>
          <ac:spMkLst>
            <pc:docMk/>
            <pc:sldMk cId="0" sldId="360"/>
            <ac:spMk id="33" creationId="{00000000-0000-0000-0000-000000000000}"/>
          </ac:spMkLst>
        </pc:spChg>
        <pc:spChg chg="del">
          <ac:chgData name="Thomas Nield" userId="e7924354f0a44a8c" providerId="LiveId" clId="{A8D9103D-009B-417A-860F-9C0263040403}" dt="2019-06-27T04:35:18.211" v="3054" actId="478"/>
          <ac:spMkLst>
            <pc:docMk/>
            <pc:sldMk cId="0" sldId="360"/>
            <ac:spMk id="34" creationId="{00000000-0000-0000-0000-000000000000}"/>
          </ac:spMkLst>
        </pc:spChg>
        <pc:spChg chg="del">
          <ac:chgData name="Thomas Nield" userId="e7924354f0a44a8c" providerId="LiveId" clId="{A8D9103D-009B-417A-860F-9C0263040403}" dt="2019-06-27T04:35:18.211" v="3054" actId="478"/>
          <ac:spMkLst>
            <pc:docMk/>
            <pc:sldMk cId="0" sldId="360"/>
            <ac:spMk id="35" creationId="{00000000-0000-0000-0000-000000000000}"/>
          </ac:spMkLst>
        </pc:spChg>
        <pc:spChg chg="del">
          <ac:chgData name="Thomas Nield" userId="e7924354f0a44a8c" providerId="LiveId" clId="{A8D9103D-009B-417A-860F-9C0263040403}" dt="2019-06-27T04:35:18.211" v="3054" actId="478"/>
          <ac:spMkLst>
            <pc:docMk/>
            <pc:sldMk cId="0" sldId="360"/>
            <ac:spMk id="36" creationId="{00000000-0000-0000-0000-000000000000}"/>
          </ac:spMkLst>
        </pc:spChg>
        <pc:spChg chg="del mod">
          <ac:chgData name="Thomas Nield" userId="e7924354f0a44a8c" providerId="LiveId" clId="{A8D9103D-009B-417A-860F-9C0263040403}" dt="2019-06-27T04:35:53.643" v="3063" actId="478"/>
          <ac:spMkLst>
            <pc:docMk/>
            <pc:sldMk cId="0" sldId="360"/>
            <ac:spMk id="62" creationId="{00000000-0000-0000-0000-000000000000}"/>
          </ac:spMkLst>
        </pc:spChg>
        <pc:spChg chg="mod">
          <ac:chgData name="Thomas Nield" userId="e7924354f0a44a8c" providerId="LiveId" clId="{A8D9103D-009B-417A-860F-9C0263040403}" dt="2019-05-26T01:12:04.807" v="712" actId="20577"/>
          <ac:spMkLst>
            <pc:docMk/>
            <pc:sldMk cId="0" sldId="360"/>
            <ac:spMk id="69" creationId="{00000000-0000-0000-0000-000000000000}"/>
          </ac:spMkLst>
        </pc:spChg>
        <pc:spChg chg="del">
          <ac:chgData name="Thomas Nield" userId="e7924354f0a44a8c" providerId="LiveId" clId="{A8D9103D-009B-417A-860F-9C0263040403}" dt="2019-05-26T01:08:20.027" v="506" actId="478"/>
          <ac:spMkLst>
            <pc:docMk/>
            <pc:sldMk cId="0" sldId="360"/>
            <ac:spMk id="71" creationId="{00000000-0000-0000-0000-000000000000}"/>
          </ac:spMkLst>
        </pc:spChg>
        <pc:spChg chg="del mod">
          <ac:chgData name="Thomas Nield" userId="e7924354f0a44a8c" providerId="LiveId" clId="{A8D9103D-009B-417A-860F-9C0263040403}" dt="2019-05-26T01:08:20.027" v="508"/>
          <ac:spMkLst>
            <pc:docMk/>
            <pc:sldMk cId="0" sldId="360"/>
            <ac:spMk id="72" creationId="{00000000-0000-0000-0000-000000000000}"/>
          </ac:spMkLst>
        </pc:spChg>
        <pc:spChg chg="add del">
          <ac:chgData name="Thomas Nield" userId="e7924354f0a44a8c" providerId="LiveId" clId="{A8D9103D-009B-417A-860F-9C0263040403}" dt="2019-06-27T04:35:19.472" v="3056"/>
          <ac:spMkLst>
            <pc:docMk/>
            <pc:sldMk cId="0" sldId="360"/>
            <ac:spMk id="72" creationId="{854794FD-577A-4E6D-8222-EBEA9151975B}"/>
          </ac:spMkLst>
        </pc:spChg>
        <pc:spChg chg="add del">
          <ac:chgData name="Thomas Nield" userId="e7924354f0a44a8c" providerId="LiveId" clId="{A8D9103D-009B-417A-860F-9C0263040403}" dt="2019-06-27T04:35:19.472" v="3056"/>
          <ac:spMkLst>
            <pc:docMk/>
            <pc:sldMk cId="0" sldId="360"/>
            <ac:spMk id="74" creationId="{91219195-894C-403B-AA68-6ED71A3A5FAC}"/>
          </ac:spMkLst>
        </pc:spChg>
        <pc:spChg chg="add del">
          <ac:chgData name="Thomas Nield" userId="e7924354f0a44a8c" providerId="LiveId" clId="{A8D9103D-009B-417A-860F-9C0263040403}" dt="2019-06-27T04:35:19.472" v="3056"/>
          <ac:spMkLst>
            <pc:docMk/>
            <pc:sldMk cId="0" sldId="360"/>
            <ac:spMk id="75" creationId="{F50855B3-74C6-4A62-8941-7F38DBB93BF4}"/>
          </ac:spMkLst>
        </pc:spChg>
        <pc:spChg chg="add del">
          <ac:chgData name="Thomas Nield" userId="e7924354f0a44a8c" providerId="LiveId" clId="{A8D9103D-009B-417A-860F-9C0263040403}" dt="2019-06-27T04:35:19.472" v="3056"/>
          <ac:spMkLst>
            <pc:docMk/>
            <pc:sldMk cId="0" sldId="360"/>
            <ac:spMk id="76" creationId="{2F1B811F-3125-43A4-B721-4C25CC0E5873}"/>
          </ac:spMkLst>
        </pc:spChg>
        <pc:spChg chg="add del">
          <ac:chgData name="Thomas Nield" userId="e7924354f0a44a8c" providerId="LiveId" clId="{A8D9103D-009B-417A-860F-9C0263040403}" dt="2019-06-27T04:35:19.472" v="3056"/>
          <ac:spMkLst>
            <pc:docMk/>
            <pc:sldMk cId="0" sldId="360"/>
            <ac:spMk id="77" creationId="{FF24D47A-6294-4AD6-82F3-38178F9BED93}"/>
          </ac:spMkLst>
        </pc:spChg>
        <pc:spChg chg="add del">
          <ac:chgData name="Thomas Nield" userId="e7924354f0a44a8c" providerId="LiveId" clId="{A8D9103D-009B-417A-860F-9C0263040403}" dt="2019-06-27T04:35:19.472" v="3056"/>
          <ac:spMkLst>
            <pc:docMk/>
            <pc:sldMk cId="0" sldId="360"/>
            <ac:spMk id="78" creationId="{16A78129-0272-4CDB-BB2F-BE19DC4544C4}"/>
          </ac:spMkLst>
        </pc:spChg>
        <pc:spChg chg="add del">
          <ac:chgData name="Thomas Nield" userId="e7924354f0a44a8c" providerId="LiveId" clId="{A8D9103D-009B-417A-860F-9C0263040403}" dt="2019-06-27T04:35:19.472" v="3056"/>
          <ac:spMkLst>
            <pc:docMk/>
            <pc:sldMk cId="0" sldId="360"/>
            <ac:spMk id="79" creationId="{D82856C6-2E03-412C-B85E-1623503566A4}"/>
          </ac:spMkLst>
        </pc:spChg>
        <pc:spChg chg="add del">
          <ac:chgData name="Thomas Nield" userId="e7924354f0a44a8c" providerId="LiveId" clId="{A8D9103D-009B-417A-860F-9C0263040403}" dt="2019-06-27T04:35:19.472" v="3056"/>
          <ac:spMkLst>
            <pc:docMk/>
            <pc:sldMk cId="0" sldId="360"/>
            <ac:spMk id="80" creationId="{0D31437D-EF49-45EE-A4E2-4817ACB91252}"/>
          </ac:spMkLst>
        </pc:spChg>
        <pc:spChg chg="add del">
          <ac:chgData name="Thomas Nield" userId="e7924354f0a44a8c" providerId="LiveId" clId="{A8D9103D-009B-417A-860F-9C0263040403}" dt="2019-06-27T04:35:19.472" v="3056"/>
          <ac:spMkLst>
            <pc:docMk/>
            <pc:sldMk cId="0" sldId="360"/>
            <ac:spMk id="81" creationId="{8E801BA4-14BE-42E4-B7B0-0E67F0FC22CE}"/>
          </ac:spMkLst>
        </pc:spChg>
        <pc:spChg chg="add del">
          <ac:chgData name="Thomas Nield" userId="e7924354f0a44a8c" providerId="LiveId" clId="{A8D9103D-009B-417A-860F-9C0263040403}" dt="2019-06-27T04:35:19.472" v="3056"/>
          <ac:spMkLst>
            <pc:docMk/>
            <pc:sldMk cId="0" sldId="360"/>
            <ac:spMk id="82" creationId="{8A5E3FEE-7BC2-4F70-8565-CE0AF8231E98}"/>
          </ac:spMkLst>
        </pc:spChg>
        <pc:spChg chg="add del">
          <ac:chgData name="Thomas Nield" userId="e7924354f0a44a8c" providerId="LiveId" clId="{A8D9103D-009B-417A-860F-9C0263040403}" dt="2019-06-27T04:35:19.472" v="3056"/>
          <ac:spMkLst>
            <pc:docMk/>
            <pc:sldMk cId="0" sldId="360"/>
            <ac:spMk id="83" creationId="{93664977-0397-4B72-B7C8-7520A232471A}"/>
          </ac:spMkLst>
        </pc:spChg>
        <pc:spChg chg="add del">
          <ac:chgData name="Thomas Nield" userId="e7924354f0a44a8c" providerId="LiveId" clId="{A8D9103D-009B-417A-860F-9C0263040403}" dt="2019-06-27T04:35:19.472" v="3056"/>
          <ac:spMkLst>
            <pc:docMk/>
            <pc:sldMk cId="0" sldId="360"/>
            <ac:spMk id="84" creationId="{0E3EBBB3-989F-4CA7-8AB8-44E1AB503346}"/>
          </ac:spMkLst>
        </pc:spChg>
        <pc:spChg chg="add del">
          <ac:chgData name="Thomas Nield" userId="e7924354f0a44a8c" providerId="LiveId" clId="{A8D9103D-009B-417A-860F-9C0263040403}" dt="2019-06-27T04:35:19.472" v="3056"/>
          <ac:spMkLst>
            <pc:docMk/>
            <pc:sldMk cId="0" sldId="360"/>
            <ac:spMk id="85" creationId="{FE8A8A08-0A76-447E-B700-E1BBF9F7611C}"/>
          </ac:spMkLst>
        </pc:spChg>
        <pc:spChg chg="add del">
          <ac:chgData name="Thomas Nield" userId="e7924354f0a44a8c" providerId="LiveId" clId="{A8D9103D-009B-417A-860F-9C0263040403}" dt="2019-06-27T04:35:19.472" v="3056"/>
          <ac:spMkLst>
            <pc:docMk/>
            <pc:sldMk cId="0" sldId="360"/>
            <ac:spMk id="86" creationId="{A0BF935C-1A28-4407-BE47-F21E94008E84}"/>
          </ac:spMkLst>
        </pc:spChg>
        <pc:spChg chg="add del">
          <ac:chgData name="Thomas Nield" userId="e7924354f0a44a8c" providerId="LiveId" clId="{A8D9103D-009B-417A-860F-9C0263040403}" dt="2019-06-27T04:35:30.521" v="3059"/>
          <ac:spMkLst>
            <pc:docMk/>
            <pc:sldMk cId="0" sldId="360"/>
            <ac:spMk id="87" creationId="{EA3C8395-0841-4643-9D73-6F4ACBC55A64}"/>
          </ac:spMkLst>
        </pc:spChg>
        <pc:spChg chg="add del">
          <ac:chgData name="Thomas Nield" userId="e7924354f0a44a8c" providerId="LiveId" clId="{A8D9103D-009B-417A-860F-9C0263040403}" dt="2019-06-27T04:35:30.521" v="3059"/>
          <ac:spMkLst>
            <pc:docMk/>
            <pc:sldMk cId="0" sldId="360"/>
            <ac:spMk id="88" creationId="{19B5C178-976A-4E63-9664-72AEF94447AB}"/>
          </ac:spMkLst>
        </pc:spChg>
        <pc:spChg chg="add del">
          <ac:chgData name="Thomas Nield" userId="e7924354f0a44a8c" providerId="LiveId" clId="{A8D9103D-009B-417A-860F-9C0263040403}" dt="2019-06-27T04:35:30.521" v="3059"/>
          <ac:spMkLst>
            <pc:docMk/>
            <pc:sldMk cId="0" sldId="360"/>
            <ac:spMk id="89" creationId="{C422416C-E988-401A-B3D3-84AB6B5B4633}"/>
          </ac:spMkLst>
        </pc:spChg>
        <pc:spChg chg="add del">
          <ac:chgData name="Thomas Nield" userId="e7924354f0a44a8c" providerId="LiveId" clId="{A8D9103D-009B-417A-860F-9C0263040403}" dt="2019-06-27T04:35:30.521" v="3059"/>
          <ac:spMkLst>
            <pc:docMk/>
            <pc:sldMk cId="0" sldId="360"/>
            <ac:spMk id="90" creationId="{2B7D6964-73E0-411E-A72A-5650102F0269}"/>
          </ac:spMkLst>
        </pc:spChg>
        <pc:spChg chg="add del">
          <ac:chgData name="Thomas Nield" userId="e7924354f0a44a8c" providerId="LiveId" clId="{A8D9103D-009B-417A-860F-9C0263040403}" dt="2019-06-27T04:35:30.521" v="3059"/>
          <ac:spMkLst>
            <pc:docMk/>
            <pc:sldMk cId="0" sldId="360"/>
            <ac:spMk id="91" creationId="{91E56E16-7D1A-4598-AEA8-4DF6070AC7C3}"/>
          </ac:spMkLst>
        </pc:spChg>
        <pc:spChg chg="add del">
          <ac:chgData name="Thomas Nield" userId="e7924354f0a44a8c" providerId="LiveId" clId="{A8D9103D-009B-417A-860F-9C0263040403}" dt="2019-06-27T04:35:30.521" v="3059"/>
          <ac:spMkLst>
            <pc:docMk/>
            <pc:sldMk cId="0" sldId="360"/>
            <ac:spMk id="92" creationId="{17AA227C-40B0-4815-8089-69AB6EA71801}"/>
          </ac:spMkLst>
        </pc:spChg>
        <pc:spChg chg="add del">
          <ac:chgData name="Thomas Nield" userId="e7924354f0a44a8c" providerId="LiveId" clId="{A8D9103D-009B-417A-860F-9C0263040403}" dt="2019-06-27T04:35:30.521" v="3059"/>
          <ac:spMkLst>
            <pc:docMk/>
            <pc:sldMk cId="0" sldId="360"/>
            <ac:spMk id="93" creationId="{26F22BE6-E101-45A3-837E-B285BBED285A}"/>
          </ac:spMkLst>
        </pc:spChg>
        <pc:spChg chg="add del">
          <ac:chgData name="Thomas Nield" userId="e7924354f0a44a8c" providerId="LiveId" clId="{A8D9103D-009B-417A-860F-9C0263040403}" dt="2019-06-27T04:35:30.521" v="3059"/>
          <ac:spMkLst>
            <pc:docMk/>
            <pc:sldMk cId="0" sldId="360"/>
            <ac:spMk id="94" creationId="{DB0BBE0D-2D55-400E-BCA3-FE06DC3BE781}"/>
          </ac:spMkLst>
        </pc:spChg>
        <pc:spChg chg="add del">
          <ac:chgData name="Thomas Nield" userId="e7924354f0a44a8c" providerId="LiveId" clId="{A8D9103D-009B-417A-860F-9C0263040403}" dt="2019-06-27T04:35:30.521" v="3059"/>
          <ac:spMkLst>
            <pc:docMk/>
            <pc:sldMk cId="0" sldId="360"/>
            <ac:spMk id="95" creationId="{B4C0914C-DEB6-4DA2-B5FB-1D6BC09F0922}"/>
          </ac:spMkLst>
        </pc:spChg>
        <pc:spChg chg="add del">
          <ac:chgData name="Thomas Nield" userId="e7924354f0a44a8c" providerId="LiveId" clId="{A8D9103D-009B-417A-860F-9C0263040403}" dt="2019-06-27T04:35:30.521" v="3059"/>
          <ac:spMkLst>
            <pc:docMk/>
            <pc:sldMk cId="0" sldId="360"/>
            <ac:spMk id="96" creationId="{567A2DE4-4218-4864-9B11-FCAA457DF832}"/>
          </ac:spMkLst>
        </pc:spChg>
        <pc:spChg chg="add del">
          <ac:chgData name="Thomas Nield" userId="e7924354f0a44a8c" providerId="LiveId" clId="{A8D9103D-009B-417A-860F-9C0263040403}" dt="2019-06-27T04:35:30.521" v="3059"/>
          <ac:spMkLst>
            <pc:docMk/>
            <pc:sldMk cId="0" sldId="360"/>
            <ac:spMk id="97" creationId="{755CE3D6-1D8C-4598-970F-B0C8ECFF5785}"/>
          </ac:spMkLst>
        </pc:spChg>
        <pc:spChg chg="add del">
          <ac:chgData name="Thomas Nield" userId="e7924354f0a44a8c" providerId="LiveId" clId="{A8D9103D-009B-417A-860F-9C0263040403}" dt="2019-06-27T04:35:30.521" v="3059"/>
          <ac:spMkLst>
            <pc:docMk/>
            <pc:sldMk cId="0" sldId="360"/>
            <ac:spMk id="98" creationId="{A85D9682-36D2-4581-B312-4C496418F13F}"/>
          </ac:spMkLst>
        </pc:spChg>
        <pc:spChg chg="add del">
          <ac:chgData name="Thomas Nield" userId="e7924354f0a44a8c" providerId="LiveId" clId="{A8D9103D-009B-417A-860F-9C0263040403}" dt="2019-06-27T04:35:30.521" v="3059"/>
          <ac:spMkLst>
            <pc:docMk/>
            <pc:sldMk cId="0" sldId="360"/>
            <ac:spMk id="99" creationId="{551E8C15-429E-4696-9D21-21A780263DF6}"/>
          </ac:spMkLst>
        </pc:spChg>
        <pc:spChg chg="add del">
          <ac:chgData name="Thomas Nield" userId="e7924354f0a44a8c" providerId="LiveId" clId="{A8D9103D-009B-417A-860F-9C0263040403}" dt="2019-06-27T04:35:30.521" v="3059"/>
          <ac:spMkLst>
            <pc:docMk/>
            <pc:sldMk cId="0" sldId="360"/>
            <ac:spMk id="100" creationId="{15422C4F-2A18-4E0F-941C-694B596953D9}"/>
          </ac:spMkLst>
        </pc:spChg>
        <pc:spChg chg="add mod">
          <ac:chgData name="Thomas Nield" userId="e7924354f0a44a8c" providerId="LiveId" clId="{A8D9103D-009B-417A-860F-9C0263040403}" dt="2019-06-27T04:35:38.974" v="3061" actId="1076"/>
          <ac:spMkLst>
            <pc:docMk/>
            <pc:sldMk cId="0" sldId="360"/>
            <ac:spMk id="101" creationId="{AD737F72-254A-4CC8-860E-F1B3FB287A3E}"/>
          </ac:spMkLst>
        </pc:spChg>
        <pc:spChg chg="add mod">
          <ac:chgData name="Thomas Nield" userId="e7924354f0a44a8c" providerId="LiveId" clId="{A8D9103D-009B-417A-860F-9C0263040403}" dt="2019-06-27T04:35:38.974" v="3061" actId="1076"/>
          <ac:spMkLst>
            <pc:docMk/>
            <pc:sldMk cId="0" sldId="360"/>
            <ac:spMk id="102" creationId="{8E693E99-133F-47D5-B2E1-D913CB2944A2}"/>
          </ac:spMkLst>
        </pc:spChg>
        <pc:spChg chg="add mod">
          <ac:chgData name="Thomas Nield" userId="e7924354f0a44a8c" providerId="LiveId" clId="{A8D9103D-009B-417A-860F-9C0263040403}" dt="2019-06-27T04:35:38.974" v="3061" actId="1076"/>
          <ac:spMkLst>
            <pc:docMk/>
            <pc:sldMk cId="0" sldId="360"/>
            <ac:spMk id="103" creationId="{25FE5850-40A5-4A88-BF41-B062424C673D}"/>
          </ac:spMkLst>
        </pc:spChg>
        <pc:spChg chg="add mod">
          <ac:chgData name="Thomas Nield" userId="e7924354f0a44a8c" providerId="LiveId" clId="{A8D9103D-009B-417A-860F-9C0263040403}" dt="2019-06-27T04:35:38.974" v="3061" actId="1076"/>
          <ac:spMkLst>
            <pc:docMk/>
            <pc:sldMk cId="0" sldId="360"/>
            <ac:spMk id="104" creationId="{232A628D-4E6D-4840-BE45-D1E5D4D93F12}"/>
          </ac:spMkLst>
        </pc:spChg>
        <pc:spChg chg="add mod">
          <ac:chgData name="Thomas Nield" userId="e7924354f0a44a8c" providerId="LiveId" clId="{A8D9103D-009B-417A-860F-9C0263040403}" dt="2019-06-27T04:35:38.974" v="3061" actId="1076"/>
          <ac:spMkLst>
            <pc:docMk/>
            <pc:sldMk cId="0" sldId="360"/>
            <ac:spMk id="105" creationId="{C67DDE61-700F-41BB-A2EF-509BC6F79C35}"/>
          </ac:spMkLst>
        </pc:spChg>
        <pc:spChg chg="add mod">
          <ac:chgData name="Thomas Nield" userId="e7924354f0a44a8c" providerId="LiveId" clId="{A8D9103D-009B-417A-860F-9C0263040403}" dt="2019-06-27T04:35:38.974" v="3061" actId="1076"/>
          <ac:spMkLst>
            <pc:docMk/>
            <pc:sldMk cId="0" sldId="360"/>
            <ac:spMk id="106" creationId="{B59097AD-9BB0-429A-9356-34BAC5FFA1C7}"/>
          </ac:spMkLst>
        </pc:spChg>
        <pc:spChg chg="add mod">
          <ac:chgData name="Thomas Nield" userId="e7924354f0a44a8c" providerId="LiveId" clId="{A8D9103D-009B-417A-860F-9C0263040403}" dt="2019-06-27T04:35:38.974" v="3061" actId="1076"/>
          <ac:spMkLst>
            <pc:docMk/>
            <pc:sldMk cId="0" sldId="360"/>
            <ac:spMk id="107" creationId="{EBF4E47F-1234-445D-B401-FA6F5B5D73E3}"/>
          </ac:spMkLst>
        </pc:spChg>
        <pc:spChg chg="add mod">
          <ac:chgData name="Thomas Nield" userId="e7924354f0a44a8c" providerId="LiveId" clId="{A8D9103D-009B-417A-860F-9C0263040403}" dt="2019-06-27T04:35:38.974" v="3061" actId="1076"/>
          <ac:spMkLst>
            <pc:docMk/>
            <pc:sldMk cId="0" sldId="360"/>
            <ac:spMk id="108" creationId="{CE3F59CC-2C8E-4D63-93EC-196640B31558}"/>
          </ac:spMkLst>
        </pc:spChg>
        <pc:spChg chg="add mod">
          <ac:chgData name="Thomas Nield" userId="e7924354f0a44a8c" providerId="LiveId" clId="{A8D9103D-009B-417A-860F-9C0263040403}" dt="2019-06-27T04:35:38.974" v="3061" actId="1076"/>
          <ac:spMkLst>
            <pc:docMk/>
            <pc:sldMk cId="0" sldId="360"/>
            <ac:spMk id="109" creationId="{57222790-8D44-477E-9C62-0B80342CC389}"/>
          </ac:spMkLst>
        </pc:spChg>
        <pc:spChg chg="add mod">
          <ac:chgData name="Thomas Nield" userId="e7924354f0a44a8c" providerId="LiveId" clId="{A8D9103D-009B-417A-860F-9C0263040403}" dt="2019-06-27T04:35:38.974" v="3061" actId="1076"/>
          <ac:spMkLst>
            <pc:docMk/>
            <pc:sldMk cId="0" sldId="360"/>
            <ac:spMk id="110" creationId="{134167D6-7E4B-475A-8141-05C54E91D4B2}"/>
          </ac:spMkLst>
        </pc:spChg>
        <pc:spChg chg="add mod">
          <ac:chgData name="Thomas Nield" userId="e7924354f0a44a8c" providerId="LiveId" clId="{A8D9103D-009B-417A-860F-9C0263040403}" dt="2019-06-27T04:35:38.974" v="3061" actId="1076"/>
          <ac:spMkLst>
            <pc:docMk/>
            <pc:sldMk cId="0" sldId="360"/>
            <ac:spMk id="111" creationId="{B3EB16BE-F794-4B96-A0E2-1FCECC496538}"/>
          </ac:spMkLst>
        </pc:spChg>
        <pc:spChg chg="add mod">
          <ac:chgData name="Thomas Nield" userId="e7924354f0a44a8c" providerId="LiveId" clId="{A8D9103D-009B-417A-860F-9C0263040403}" dt="2019-06-27T04:35:38.974" v="3061" actId="1076"/>
          <ac:spMkLst>
            <pc:docMk/>
            <pc:sldMk cId="0" sldId="360"/>
            <ac:spMk id="112" creationId="{73C1BDB0-5F59-4A9F-87E2-E462597D64B5}"/>
          </ac:spMkLst>
        </pc:spChg>
        <pc:spChg chg="add mod">
          <ac:chgData name="Thomas Nield" userId="e7924354f0a44a8c" providerId="LiveId" clId="{A8D9103D-009B-417A-860F-9C0263040403}" dt="2019-06-27T04:35:38.974" v="3061" actId="1076"/>
          <ac:spMkLst>
            <pc:docMk/>
            <pc:sldMk cId="0" sldId="360"/>
            <ac:spMk id="113" creationId="{0997C7D4-9968-4B6A-A217-49FCB6CE7DD1}"/>
          </ac:spMkLst>
        </pc:spChg>
        <pc:spChg chg="add mod">
          <ac:chgData name="Thomas Nield" userId="e7924354f0a44a8c" providerId="LiveId" clId="{A8D9103D-009B-417A-860F-9C0263040403}" dt="2019-06-27T04:35:38.974" v="3061" actId="1076"/>
          <ac:spMkLst>
            <pc:docMk/>
            <pc:sldMk cId="0" sldId="360"/>
            <ac:spMk id="114" creationId="{B568161C-EC32-480A-BF94-C1769815F3CB}"/>
          </ac:spMkLst>
        </pc:spChg>
        <pc:spChg chg="add mod">
          <ac:chgData name="Thomas Nield" userId="e7924354f0a44a8c" providerId="LiveId" clId="{A8D9103D-009B-417A-860F-9C0263040403}" dt="2019-06-27T04:36:15.198" v="3069" actId="1076"/>
          <ac:spMkLst>
            <pc:docMk/>
            <pc:sldMk cId="0" sldId="360"/>
            <ac:spMk id="115" creationId="{6978495A-61A5-424B-A64C-75C527636D82}"/>
          </ac:spMkLst>
        </pc:spChg>
      </pc:sldChg>
      <pc:sldChg chg="modAnim">
        <pc:chgData name="Thomas Nield" userId="e7924354f0a44a8c" providerId="LiveId" clId="{A8D9103D-009B-417A-860F-9C0263040403}" dt="2019-05-14T21:55:29.479" v="249"/>
        <pc:sldMkLst>
          <pc:docMk/>
          <pc:sldMk cId="4068494667" sldId="385"/>
        </pc:sldMkLst>
      </pc:sldChg>
      <pc:sldChg chg="modAnim">
        <pc:chgData name="Thomas Nield" userId="e7924354f0a44a8c" providerId="LiveId" clId="{A8D9103D-009B-417A-860F-9C0263040403}" dt="2019-05-14T21:58:33.151" v="262"/>
        <pc:sldMkLst>
          <pc:docMk/>
          <pc:sldMk cId="2253544109" sldId="396"/>
        </pc:sldMkLst>
      </pc:sldChg>
      <pc:sldChg chg="addSp modSp">
        <pc:chgData name="Thomas Nield" userId="e7924354f0a44a8c" providerId="LiveId" clId="{A8D9103D-009B-417A-860F-9C0263040403}" dt="2019-05-14T21:56:31.967" v="253" actId="1076"/>
        <pc:sldMkLst>
          <pc:docMk/>
          <pc:sldMk cId="3476151700" sldId="400"/>
        </pc:sldMkLst>
        <pc:spChg chg="add mod">
          <ac:chgData name="Thomas Nield" userId="e7924354f0a44a8c" providerId="LiveId" clId="{A8D9103D-009B-417A-860F-9C0263040403}" dt="2019-05-14T21:56:31.967" v="253" actId="1076"/>
          <ac:spMkLst>
            <pc:docMk/>
            <pc:sldMk cId="3476151700" sldId="400"/>
            <ac:spMk id="3" creationId="{97179A63-B1E3-424C-8FAA-98A95220AF3E}"/>
          </ac:spMkLst>
        </pc:spChg>
        <pc:spChg chg="mod">
          <ac:chgData name="Thomas Nield" userId="e7924354f0a44a8c" providerId="LiveId" clId="{A8D9103D-009B-417A-860F-9C0263040403}" dt="2019-05-14T21:56:15.080" v="251" actId="20577"/>
          <ac:spMkLst>
            <pc:docMk/>
            <pc:sldMk cId="3476151700" sldId="400"/>
            <ac:spMk id="8" creationId="{E6CF4A53-0F24-4A2A-B824-FC4EC7DFB996}"/>
          </ac:spMkLst>
        </pc:spChg>
      </pc:sldChg>
      <pc:sldChg chg="addSp modSp">
        <pc:chgData name="Thomas Nield" userId="e7924354f0a44a8c" providerId="LiveId" clId="{A8D9103D-009B-417A-860F-9C0263040403}" dt="2019-05-14T21:56:39.221" v="255" actId="1076"/>
        <pc:sldMkLst>
          <pc:docMk/>
          <pc:sldMk cId="1057660594" sldId="402"/>
        </pc:sldMkLst>
        <pc:spChg chg="add mod">
          <ac:chgData name="Thomas Nield" userId="e7924354f0a44a8c" providerId="LiveId" clId="{A8D9103D-009B-417A-860F-9C0263040403}" dt="2019-05-14T21:56:39.221" v="255" actId="1076"/>
          <ac:spMkLst>
            <pc:docMk/>
            <pc:sldMk cId="1057660594" sldId="402"/>
            <ac:spMk id="3" creationId="{843A54AA-73D1-4B3C-BFA1-4A2FA17AC9EA}"/>
          </ac:spMkLst>
        </pc:spChg>
      </pc:sldChg>
      <pc:sldChg chg="addSp modSp modAnim">
        <pc:chgData name="Thomas Nield" userId="e7924354f0a44a8c" providerId="LiveId" clId="{A8D9103D-009B-417A-860F-9C0263040403}" dt="2019-05-14T21:58:24.710" v="260"/>
        <pc:sldMkLst>
          <pc:docMk/>
          <pc:sldMk cId="260952969" sldId="403"/>
        </pc:sldMkLst>
        <pc:spChg chg="add mod">
          <ac:chgData name="Thomas Nield" userId="e7924354f0a44a8c" providerId="LiveId" clId="{A8D9103D-009B-417A-860F-9C0263040403}" dt="2019-05-14T21:58:09.847" v="258" actId="20577"/>
          <ac:spMkLst>
            <pc:docMk/>
            <pc:sldMk cId="260952969" sldId="403"/>
            <ac:spMk id="3" creationId="{88E7443E-A6AC-4B46-B1B2-5EFD31AECC12}"/>
          </ac:spMkLst>
        </pc:spChg>
      </pc:sldChg>
      <pc:sldChg chg="modAnim">
        <pc:chgData name="Thomas Nield" userId="e7924354f0a44a8c" providerId="LiveId" clId="{A8D9103D-009B-417A-860F-9C0263040403}" dt="2019-05-14T21:59:04.550" v="266"/>
        <pc:sldMkLst>
          <pc:docMk/>
          <pc:sldMk cId="2210231210" sldId="410"/>
        </pc:sldMkLst>
      </pc:sldChg>
      <pc:sldChg chg="modAnim">
        <pc:chgData name="Thomas Nield" userId="e7924354f0a44a8c" providerId="LiveId" clId="{A8D9103D-009B-417A-860F-9C0263040403}" dt="2019-05-14T21:53:50.230" v="241"/>
        <pc:sldMkLst>
          <pc:docMk/>
          <pc:sldMk cId="447888014" sldId="415"/>
        </pc:sldMkLst>
      </pc:sldChg>
      <pc:sldChg chg="modAnim">
        <pc:chgData name="Thomas Nield" userId="e7924354f0a44a8c" providerId="LiveId" clId="{A8D9103D-009B-417A-860F-9C0263040403}" dt="2019-05-14T21:54:31.892" v="244"/>
        <pc:sldMkLst>
          <pc:docMk/>
          <pc:sldMk cId="3802168447" sldId="418"/>
        </pc:sldMkLst>
      </pc:sldChg>
      <pc:sldChg chg="modAnim">
        <pc:chgData name="Thomas Nield" userId="e7924354f0a44a8c" providerId="LiveId" clId="{A8D9103D-009B-417A-860F-9C0263040403}" dt="2019-05-14T21:54:47.720" v="245"/>
        <pc:sldMkLst>
          <pc:docMk/>
          <pc:sldMk cId="21711511" sldId="419"/>
        </pc:sldMkLst>
      </pc:sldChg>
      <pc:sldChg chg="addSp delSp">
        <pc:chgData name="Thomas Nield" userId="e7924354f0a44a8c" providerId="LiveId" clId="{A8D9103D-009B-417A-860F-9C0263040403}" dt="2019-05-14T21:55:16.746" v="247"/>
        <pc:sldMkLst>
          <pc:docMk/>
          <pc:sldMk cId="2646090285" sldId="428"/>
        </pc:sldMkLst>
        <pc:picChg chg="del">
          <ac:chgData name="Thomas Nield" userId="e7924354f0a44a8c" providerId="LiveId" clId="{A8D9103D-009B-417A-860F-9C0263040403}" dt="2019-05-14T21:55:10.520" v="246" actId="478"/>
          <ac:picMkLst>
            <pc:docMk/>
            <pc:sldMk cId="2646090285" sldId="428"/>
            <ac:picMk id="5" creationId="{3BD3D3A2-0348-473D-95DB-AABF96CAB200}"/>
          </ac:picMkLst>
        </pc:picChg>
        <pc:picChg chg="add">
          <ac:chgData name="Thomas Nield" userId="e7924354f0a44a8c" providerId="LiveId" clId="{A8D9103D-009B-417A-860F-9C0263040403}" dt="2019-05-14T21:55:16.746" v="247"/>
          <ac:picMkLst>
            <pc:docMk/>
            <pc:sldMk cId="2646090285" sldId="428"/>
            <ac:picMk id="21" creationId="{5D57C1A1-E1BE-4695-B123-3BE0FBCB1026}"/>
          </ac:picMkLst>
        </pc:picChg>
      </pc:sldChg>
      <pc:sldChg chg="modAnim">
        <pc:chgData name="Thomas Nield" userId="e7924354f0a44a8c" providerId="LiveId" clId="{A8D9103D-009B-417A-860F-9C0263040403}" dt="2019-05-14T21:58:46.446" v="264"/>
        <pc:sldMkLst>
          <pc:docMk/>
          <pc:sldMk cId="530817295" sldId="438"/>
        </pc:sldMkLst>
      </pc:sldChg>
      <pc:sldChg chg="modAnim">
        <pc:chgData name="Thomas Nield" userId="e7924354f0a44a8c" providerId="LiveId" clId="{A8D9103D-009B-417A-860F-9C0263040403}" dt="2019-05-14T21:59:59.036" v="273"/>
        <pc:sldMkLst>
          <pc:docMk/>
          <pc:sldMk cId="882435695" sldId="440"/>
        </pc:sldMkLst>
      </pc:sldChg>
      <pc:sldChg chg="modAnim">
        <pc:chgData name="Thomas Nield" userId="e7924354f0a44a8c" providerId="LiveId" clId="{A8D9103D-009B-417A-860F-9C0263040403}" dt="2019-05-14T22:01:53.810" v="277"/>
        <pc:sldMkLst>
          <pc:docMk/>
          <pc:sldMk cId="1117004637" sldId="446"/>
        </pc:sldMkLst>
      </pc:sldChg>
      <pc:sldChg chg="modAnim">
        <pc:chgData name="Thomas Nield" userId="e7924354f0a44a8c" providerId="LiveId" clId="{A8D9103D-009B-417A-860F-9C0263040403}" dt="2019-05-14T22:01:37.558" v="275"/>
        <pc:sldMkLst>
          <pc:docMk/>
          <pc:sldMk cId="3925968764" sldId="448"/>
        </pc:sldMkLst>
      </pc:sldChg>
      <pc:sldChg chg="modSp">
        <pc:chgData name="Thomas Nield" userId="e7924354f0a44a8c" providerId="LiveId" clId="{A8D9103D-009B-417A-860F-9C0263040403}" dt="2019-05-26T01:13:04.380" v="720" actId="20577"/>
        <pc:sldMkLst>
          <pc:docMk/>
          <pc:sldMk cId="992091626" sldId="461"/>
        </pc:sldMkLst>
        <pc:spChg chg="mod">
          <ac:chgData name="Thomas Nield" userId="e7924354f0a44a8c" providerId="LiveId" clId="{A8D9103D-009B-417A-860F-9C0263040403}" dt="2019-05-26T01:13:04.380" v="720" actId="20577"/>
          <ac:spMkLst>
            <pc:docMk/>
            <pc:sldMk cId="992091626" sldId="461"/>
            <ac:spMk id="3" creationId="{00000000-0000-0000-0000-000000000000}"/>
          </ac:spMkLst>
        </pc:spChg>
      </pc:sldChg>
      <pc:sldChg chg="modSp">
        <pc:chgData name="Thomas Nield" userId="e7924354f0a44a8c" providerId="LiveId" clId="{A8D9103D-009B-417A-860F-9C0263040403}" dt="2019-06-27T05:11:07.492" v="3085" actId="5793"/>
        <pc:sldMkLst>
          <pc:docMk/>
          <pc:sldMk cId="2505218044" sldId="471"/>
        </pc:sldMkLst>
        <pc:graphicFrameChg chg="modGraphic">
          <ac:chgData name="Thomas Nield" userId="e7924354f0a44a8c" providerId="LiveId" clId="{A8D9103D-009B-417A-860F-9C0263040403}" dt="2019-06-27T05:11:07.492" v="3085" actId="5793"/>
          <ac:graphicFrameMkLst>
            <pc:docMk/>
            <pc:sldMk cId="2505218044" sldId="471"/>
            <ac:graphicFrameMk id="5" creationId="{EB07AFC5-E679-4CB3-8AB6-480B6C1E44A4}"/>
          </ac:graphicFrameMkLst>
        </pc:graphicFrameChg>
      </pc:sldChg>
      <pc:sldChg chg="modAnim">
        <pc:chgData name="Thomas Nield" userId="e7924354f0a44a8c" providerId="LiveId" clId="{A8D9103D-009B-417A-860F-9C0263040403}" dt="2019-05-14T21:29:55.548" v="107"/>
        <pc:sldMkLst>
          <pc:docMk/>
          <pc:sldMk cId="1367522738" sldId="481"/>
        </pc:sldMkLst>
      </pc:sldChg>
      <pc:sldChg chg="addSp modSp">
        <pc:chgData name="Thomas Nield" userId="e7924354f0a44a8c" providerId="LiveId" clId="{A8D9103D-009B-417A-860F-9C0263040403}" dt="2019-05-13T19:53:26.130" v="51" actId="14100"/>
        <pc:sldMkLst>
          <pc:docMk/>
          <pc:sldMk cId="2079370938" sldId="486"/>
        </pc:sldMkLst>
        <pc:picChg chg="add mod">
          <ac:chgData name="Thomas Nield" userId="e7924354f0a44a8c" providerId="LiveId" clId="{A8D9103D-009B-417A-860F-9C0263040403}" dt="2019-05-13T19:53:26.130" v="51" actId="14100"/>
          <ac:picMkLst>
            <pc:docMk/>
            <pc:sldMk cId="2079370938" sldId="486"/>
            <ac:picMk id="2" creationId="{449D6CF9-156B-4E92-B117-78E344B8C3BE}"/>
          </ac:picMkLst>
        </pc:picChg>
      </pc:sldChg>
      <pc:sldChg chg="addSp delSp modSp add">
        <pc:chgData name="Thomas Nield" userId="e7924354f0a44a8c" providerId="LiveId" clId="{A8D9103D-009B-417A-860F-9C0263040403}" dt="2019-06-12T01:14:19.127" v="954" actId="478"/>
        <pc:sldMkLst>
          <pc:docMk/>
          <pc:sldMk cId="3500861460" sldId="487"/>
        </pc:sldMkLst>
        <pc:spChg chg="mod">
          <ac:chgData name="Thomas Nield" userId="e7924354f0a44a8c" providerId="LiveId" clId="{A8D9103D-009B-417A-860F-9C0263040403}" dt="2019-05-14T21:31:15.770" v="197" actId="20577"/>
          <ac:spMkLst>
            <pc:docMk/>
            <pc:sldMk cId="3500861460" sldId="487"/>
            <ac:spMk id="2" creationId="{41789D1E-0F64-4F70-A9ED-197FCBC22F5F}"/>
          </ac:spMkLst>
        </pc:spChg>
        <pc:spChg chg="del">
          <ac:chgData name="Thomas Nield" userId="e7924354f0a44a8c" providerId="LiveId" clId="{A8D9103D-009B-417A-860F-9C0263040403}" dt="2019-05-14T21:31:19.375" v="198" actId="478"/>
          <ac:spMkLst>
            <pc:docMk/>
            <pc:sldMk cId="3500861460" sldId="487"/>
            <ac:spMk id="3" creationId="{F5599CD4-3A76-47E2-A1E5-C0A3AE803E8F}"/>
          </ac:spMkLst>
        </pc:spChg>
        <pc:spChg chg="add del mod">
          <ac:chgData name="Thomas Nield" userId="e7924354f0a44a8c" providerId="LiveId" clId="{A8D9103D-009B-417A-860F-9C0263040403}" dt="2019-06-12T01:14:13.257" v="953"/>
          <ac:spMkLst>
            <pc:docMk/>
            <pc:sldMk cId="3500861460" sldId="487"/>
            <ac:spMk id="4" creationId="{0527091E-5EDE-4DDF-A2BB-2002820C413D}"/>
          </ac:spMkLst>
        </pc:spChg>
        <pc:spChg chg="add del">
          <ac:chgData name="Thomas Nield" userId="e7924354f0a44a8c" providerId="LiveId" clId="{A8D9103D-009B-417A-860F-9C0263040403}" dt="2019-05-14T21:32:55.368" v="200"/>
          <ac:spMkLst>
            <pc:docMk/>
            <pc:sldMk cId="3500861460" sldId="487"/>
            <ac:spMk id="4" creationId="{1C31A302-86A1-46B8-9AB6-D6E77DB97C6B}"/>
          </ac:spMkLst>
        </pc:spChg>
        <pc:spChg chg="add mod">
          <ac:chgData name="Thomas Nield" userId="e7924354f0a44a8c" providerId="LiveId" clId="{A8D9103D-009B-417A-860F-9C0263040403}" dt="2019-06-12T01:12:37.473" v="894" actId="1076"/>
          <ac:spMkLst>
            <pc:docMk/>
            <pc:sldMk cId="3500861460" sldId="487"/>
            <ac:spMk id="5" creationId="{97D650DF-0F31-444B-B5E5-2CE065BD1CD9}"/>
          </ac:spMkLst>
        </pc:spChg>
        <pc:picChg chg="add del mod">
          <ac:chgData name="Thomas Nield" userId="e7924354f0a44a8c" providerId="LiveId" clId="{A8D9103D-009B-417A-860F-9C0263040403}" dt="2019-06-12T01:14:19.127" v="954" actId="478"/>
          <ac:picMkLst>
            <pc:docMk/>
            <pc:sldMk cId="3500861460" sldId="487"/>
            <ac:picMk id="3" creationId="{2207A745-7BE5-4A15-8009-8EE8EAB56FA0}"/>
          </ac:picMkLst>
        </pc:picChg>
        <pc:picChg chg="add mod">
          <ac:chgData name="Thomas Nield" userId="e7924354f0a44a8c" providerId="LiveId" clId="{A8D9103D-009B-417A-860F-9C0263040403}" dt="2019-06-12T01:12:35.253" v="893" actId="1076"/>
          <ac:picMkLst>
            <pc:docMk/>
            <pc:sldMk cId="3500861460" sldId="487"/>
            <ac:picMk id="3074" creationId="{4F2B2D36-87D9-453B-A4CF-BD4D7A05FD74}"/>
          </ac:picMkLst>
        </pc:picChg>
      </pc:sldChg>
      <pc:sldChg chg="addSp delSp modSp add">
        <pc:chgData name="Thomas Nield" userId="e7924354f0a44a8c" providerId="LiveId" clId="{A8D9103D-009B-417A-860F-9C0263040403}" dt="2019-05-14T22:22:47.456" v="370" actId="20577"/>
        <pc:sldMkLst>
          <pc:docMk/>
          <pc:sldMk cId="921746625" sldId="488"/>
        </pc:sldMkLst>
        <pc:spChg chg="mod">
          <ac:chgData name="Thomas Nield" userId="e7924354f0a44a8c" providerId="LiveId" clId="{A8D9103D-009B-417A-860F-9C0263040403}" dt="2019-05-14T22:22:47.456" v="370" actId="20577"/>
          <ac:spMkLst>
            <pc:docMk/>
            <pc:sldMk cId="921746625" sldId="488"/>
            <ac:spMk id="2" creationId="{2474A8F4-F2BC-444E-9BE6-655EBE1E18DF}"/>
          </ac:spMkLst>
        </pc:spChg>
        <pc:spChg chg="add del mod">
          <ac:chgData name="Thomas Nield" userId="e7924354f0a44a8c" providerId="LiveId" clId="{A8D9103D-009B-417A-860F-9C0263040403}" dt="2019-05-14T22:22:40.240" v="341" actId="478"/>
          <ac:spMkLst>
            <pc:docMk/>
            <pc:sldMk cId="921746625" sldId="488"/>
            <ac:spMk id="3" creationId="{B902BC81-FB75-4541-B001-2FAC6DE2B229}"/>
          </ac:spMkLst>
        </pc:spChg>
        <pc:graphicFrameChg chg="modGraphic">
          <ac:chgData name="Thomas Nield" userId="e7924354f0a44a8c" providerId="LiveId" clId="{A8D9103D-009B-417A-860F-9C0263040403}" dt="2019-05-14T22:22:25.563" v="339" actId="113"/>
          <ac:graphicFrameMkLst>
            <pc:docMk/>
            <pc:sldMk cId="921746625" sldId="488"/>
            <ac:graphicFrameMk id="4" creationId="{9A9BC4ED-1FF0-4A17-B7D5-06C797900065}"/>
          </ac:graphicFrameMkLst>
        </pc:graphicFrameChg>
      </pc:sldChg>
      <pc:sldChg chg="addSp delSp modSp add">
        <pc:chgData name="Thomas Nield" userId="e7924354f0a44a8c" providerId="LiveId" clId="{A8D9103D-009B-417A-860F-9C0263040403}" dt="2019-06-12T01:06:16.152" v="877" actId="1076"/>
        <pc:sldMkLst>
          <pc:docMk/>
          <pc:sldMk cId="3351958697" sldId="489"/>
        </pc:sldMkLst>
        <pc:spChg chg="mod">
          <ac:chgData name="Thomas Nield" userId="e7924354f0a44a8c" providerId="LiveId" clId="{A8D9103D-009B-417A-860F-9C0263040403}" dt="2019-06-01T19:41:32.663" v="816" actId="20577"/>
          <ac:spMkLst>
            <pc:docMk/>
            <pc:sldMk cId="3351958697" sldId="489"/>
            <ac:spMk id="2" creationId="{F514E954-FFC5-43F9-AB65-5706C65F4CFB}"/>
          </ac:spMkLst>
        </pc:spChg>
        <pc:spChg chg="del">
          <ac:chgData name="Thomas Nield" userId="e7924354f0a44a8c" providerId="LiveId" clId="{A8D9103D-009B-417A-860F-9C0263040403}" dt="2019-06-01T19:39:13.180" v="788" actId="478"/>
          <ac:spMkLst>
            <pc:docMk/>
            <pc:sldMk cId="3351958697" sldId="489"/>
            <ac:spMk id="3" creationId="{0FAE7B77-359C-4E72-A3CD-3AD9AC8CA8CB}"/>
          </ac:spMkLst>
        </pc:spChg>
        <pc:spChg chg="add del mod">
          <ac:chgData name="Thomas Nield" userId="e7924354f0a44a8c" providerId="LiveId" clId="{A8D9103D-009B-417A-860F-9C0263040403}" dt="2019-06-01T19:38:33.058" v="782" actId="11529"/>
          <ac:spMkLst>
            <pc:docMk/>
            <pc:sldMk cId="3351958697" sldId="489"/>
            <ac:spMk id="4" creationId="{673FFC03-6836-40E1-98F9-38BB6641C978}"/>
          </ac:spMkLst>
        </pc:spChg>
        <pc:spChg chg="add mod">
          <ac:chgData name="Thomas Nield" userId="e7924354f0a44a8c" providerId="LiveId" clId="{A8D9103D-009B-417A-860F-9C0263040403}" dt="2019-06-01T19:39:55.131" v="795" actId="1076"/>
          <ac:spMkLst>
            <pc:docMk/>
            <pc:sldMk cId="3351958697" sldId="489"/>
            <ac:spMk id="5" creationId="{74C259F8-EFC8-4F68-B6D2-49433988164B}"/>
          </ac:spMkLst>
        </pc:spChg>
        <pc:spChg chg="add mod">
          <ac:chgData name="Thomas Nield" userId="e7924354f0a44a8c" providerId="LiveId" clId="{A8D9103D-009B-417A-860F-9C0263040403}" dt="2019-06-01T19:41:13.770" v="803" actId="1076"/>
          <ac:spMkLst>
            <pc:docMk/>
            <pc:sldMk cId="3351958697" sldId="489"/>
            <ac:spMk id="6" creationId="{6DD8261F-5178-4BD1-B7FF-CF8739771831}"/>
          </ac:spMkLst>
        </pc:spChg>
        <pc:picChg chg="add mod">
          <ac:chgData name="Thomas Nield" userId="e7924354f0a44a8c" providerId="LiveId" clId="{A8D9103D-009B-417A-860F-9C0263040403}" dt="2019-06-12T01:06:16.152" v="877" actId="1076"/>
          <ac:picMkLst>
            <pc:docMk/>
            <pc:sldMk cId="3351958697" sldId="489"/>
            <ac:picMk id="1026" creationId="{0F2609C1-66FD-4351-BA0F-17763F9FC6A2}"/>
          </ac:picMkLst>
        </pc:picChg>
        <pc:picChg chg="add del mod">
          <ac:chgData name="Thomas Nield" userId="e7924354f0a44a8c" providerId="LiveId" clId="{A8D9103D-009B-417A-860F-9C0263040403}" dt="2019-06-01T19:39:02.737" v="783" actId="478"/>
          <ac:picMkLst>
            <pc:docMk/>
            <pc:sldMk cId="3351958697" sldId="489"/>
            <ac:picMk id="1026" creationId="{26FFDE4F-F62E-4B8F-BE0D-B56908CFA922}"/>
          </ac:picMkLst>
        </pc:picChg>
        <pc:picChg chg="add del mod">
          <ac:chgData name="Thomas Nield" userId="e7924354f0a44a8c" providerId="LiveId" clId="{A8D9103D-009B-417A-860F-9C0263040403}" dt="2019-06-12T01:06:10.793" v="875" actId="478"/>
          <ac:picMkLst>
            <pc:docMk/>
            <pc:sldMk cId="3351958697" sldId="489"/>
            <ac:picMk id="1028" creationId="{2E414EC4-B548-48E8-B99D-EDA8C8E51C9B}"/>
          </ac:picMkLst>
        </pc:picChg>
      </pc:sldChg>
      <pc:sldChg chg="addSp delSp modSp add">
        <pc:chgData name="Thomas Nield" userId="e7924354f0a44a8c" providerId="LiveId" clId="{A8D9103D-009B-417A-860F-9C0263040403}" dt="2019-06-12T01:08:26.053" v="884" actId="20577"/>
        <pc:sldMkLst>
          <pc:docMk/>
          <pc:sldMk cId="18779993" sldId="490"/>
        </pc:sldMkLst>
        <pc:spChg chg="mod">
          <ac:chgData name="Thomas Nield" userId="e7924354f0a44a8c" providerId="LiveId" clId="{A8D9103D-009B-417A-860F-9C0263040403}" dt="2019-06-01T20:40:49.236" v="854" actId="20577"/>
          <ac:spMkLst>
            <pc:docMk/>
            <pc:sldMk cId="18779993" sldId="490"/>
            <ac:spMk id="2" creationId="{C8A19C35-5DC6-4C06-9646-8FAACE57304C}"/>
          </ac:spMkLst>
        </pc:spChg>
        <pc:spChg chg="del">
          <ac:chgData name="Thomas Nield" userId="e7924354f0a44a8c" providerId="LiveId" clId="{A8D9103D-009B-417A-860F-9C0263040403}" dt="2019-06-01T20:41:01.047" v="859" actId="478"/>
          <ac:spMkLst>
            <pc:docMk/>
            <pc:sldMk cId="18779993" sldId="490"/>
            <ac:spMk id="3" creationId="{FDBB6E70-8771-4AEC-95CD-6B1452413BBD}"/>
          </ac:spMkLst>
        </pc:spChg>
        <pc:spChg chg="add del">
          <ac:chgData name="Thomas Nield" userId="e7924354f0a44a8c" providerId="LiveId" clId="{A8D9103D-009B-417A-860F-9C0263040403}" dt="2019-06-01T20:40:53.124" v="856"/>
          <ac:spMkLst>
            <pc:docMk/>
            <pc:sldMk cId="18779993" sldId="490"/>
            <ac:spMk id="4" creationId="{47267823-1343-4D28-9ACA-5B1A0B915AF7}"/>
          </ac:spMkLst>
        </pc:spChg>
        <pc:spChg chg="add mod">
          <ac:chgData name="Thomas Nield" userId="e7924354f0a44a8c" providerId="LiveId" clId="{A8D9103D-009B-417A-860F-9C0263040403}" dt="2019-06-01T20:44:00.594" v="874" actId="1076"/>
          <ac:spMkLst>
            <pc:docMk/>
            <pc:sldMk cId="18779993" sldId="490"/>
            <ac:spMk id="5" creationId="{3178067F-F96C-48C4-A3DC-001D80078D26}"/>
          </ac:spMkLst>
        </pc:spChg>
        <pc:spChg chg="add mod">
          <ac:chgData name="Thomas Nield" userId="e7924354f0a44a8c" providerId="LiveId" clId="{A8D9103D-009B-417A-860F-9C0263040403}" dt="2019-06-12T01:08:26.053" v="884" actId="20577"/>
          <ac:spMkLst>
            <pc:docMk/>
            <pc:sldMk cId="18779993" sldId="490"/>
            <ac:spMk id="6" creationId="{83DAE67E-16FC-4ECE-9557-7FE92751EB3A}"/>
          </ac:spMkLst>
        </pc:spChg>
        <pc:picChg chg="add mod">
          <ac:chgData name="Thomas Nield" userId="e7924354f0a44a8c" providerId="LiveId" clId="{A8D9103D-009B-417A-860F-9C0263040403}" dt="2019-06-12T01:07:57.463" v="880" actId="1076"/>
          <ac:picMkLst>
            <pc:docMk/>
            <pc:sldMk cId="18779993" sldId="490"/>
            <ac:picMk id="2050" creationId="{BF060C1E-E03B-4488-B585-3864EC1870B8}"/>
          </ac:picMkLst>
        </pc:picChg>
        <pc:picChg chg="add del mod">
          <ac:chgData name="Thomas Nield" userId="e7924354f0a44a8c" providerId="LiveId" clId="{A8D9103D-009B-417A-860F-9C0263040403}" dt="2019-06-01T20:42:53.651" v="866" actId="478"/>
          <ac:picMkLst>
            <pc:docMk/>
            <pc:sldMk cId="18779993" sldId="490"/>
            <ac:picMk id="2052" creationId="{6F24CAA2-B798-42B2-A244-F64007E2B260}"/>
          </ac:picMkLst>
        </pc:picChg>
        <pc:picChg chg="add del mod">
          <ac:chgData name="Thomas Nield" userId="e7924354f0a44a8c" providerId="LiveId" clId="{A8D9103D-009B-417A-860F-9C0263040403}" dt="2019-06-12T01:07:54.423" v="878" actId="478"/>
          <ac:picMkLst>
            <pc:docMk/>
            <pc:sldMk cId="18779993" sldId="490"/>
            <ac:picMk id="2054" creationId="{ADD4EF59-7A03-4C0B-99BB-8785C4D4C8ED}"/>
          </ac:picMkLst>
        </pc:picChg>
      </pc:sldChg>
      <pc:sldChg chg="modSp add">
        <pc:chgData name="Thomas Nield" userId="e7924354f0a44a8c" providerId="LiveId" clId="{A8D9103D-009B-417A-860F-9C0263040403}" dt="2019-06-12T01:24:34.749" v="2472" actId="20577"/>
        <pc:sldMkLst>
          <pc:docMk/>
          <pc:sldMk cId="4219099044" sldId="491"/>
        </pc:sldMkLst>
        <pc:spChg chg="mod">
          <ac:chgData name="Thomas Nield" userId="e7924354f0a44a8c" providerId="LiveId" clId="{A8D9103D-009B-417A-860F-9C0263040403}" dt="2019-06-12T01:17:53.892" v="981" actId="14100"/>
          <ac:spMkLst>
            <pc:docMk/>
            <pc:sldMk cId="4219099044" sldId="491"/>
            <ac:spMk id="2" creationId="{00000000-0000-0000-0000-000000000000}"/>
          </ac:spMkLst>
        </pc:spChg>
        <pc:spChg chg="mod">
          <ac:chgData name="Thomas Nield" userId="e7924354f0a44a8c" providerId="LiveId" clId="{A8D9103D-009B-417A-860F-9C0263040403}" dt="2019-06-12T01:24:34.749" v="2472" actId="20577"/>
          <ac:spMkLst>
            <pc:docMk/>
            <pc:sldMk cId="4219099044" sldId="491"/>
            <ac:spMk id="3" creationId="{00000000-0000-0000-0000-000000000000}"/>
          </ac:spMkLst>
        </pc:spChg>
      </pc:sldChg>
      <pc:sldChg chg="addSp delSp modSp add">
        <pc:chgData name="Thomas Nield" userId="e7924354f0a44a8c" providerId="LiveId" clId="{A8D9103D-009B-417A-860F-9C0263040403}" dt="2019-06-27T04:34:14.348" v="3044" actId="20577"/>
        <pc:sldMkLst>
          <pc:docMk/>
          <pc:sldMk cId="2332284840" sldId="492"/>
        </pc:sldMkLst>
        <pc:spChg chg="add del mod">
          <ac:chgData name="Thomas Nield" userId="e7924354f0a44a8c" providerId="LiveId" clId="{A8D9103D-009B-417A-860F-9C0263040403}" dt="2019-06-27T04:28:37.017" v="2842" actId="20577"/>
          <ac:spMkLst>
            <pc:docMk/>
            <pc:sldMk cId="2332284840" sldId="492"/>
            <ac:spMk id="32" creationId="{00000000-0000-0000-0000-000000000000}"/>
          </ac:spMkLst>
        </pc:spChg>
        <pc:spChg chg="mod">
          <ac:chgData name="Thomas Nield" userId="e7924354f0a44a8c" providerId="LiveId" clId="{A8D9103D-009B-417A-860F-9C0263040403}" dt="2019-06-27T04:29:51.743" v="2869" actId="1076"/>
          <ac:spMkLst>
            <pc:docMk/>
            <pc:sldMk cId="2332284840" sldId="492"/>
            <ac:spMk id="36" creationId="{00000000-0000-0000-0000-000000000000}"/>
          </ac:spMkLst>
        </pc:spChg>
        <pc:spChg chg="add del mod">
          <ac:chgData name="Thomas Nield" userId="e7924354f0a44a8c" providerId="LiveId" clId="{A8D9103D-009B-417A-860F-9C0263040403}" dt="2019-06-27T04:30:12.776" v="2886" actId="1076"/>
          <ac:spMkLst>
            <pc:docMk/>
            <pc:sldMk cId="2332284840" sldId="492"/>
            <ac:spMk id="69" creationId="{00000000-0000-0000-0000-000000000000}"/>
          </ac:spMkLst>
        </pc:spChg>
        <pc:spChg chg="add del mod">
          <ac:chgData name="Thomas Nield" userId="e7924354f0a44a8c" providerId="LiveId" clId="{A8D9103D-009B-417A-860F-9C0263040403}" dt="2019-06-27T04:32:42.101" v="2928" actId="20577"/>
          <ac:spMkLst>
            <pc:docMk/>
            <pc:sldMk cId="2332284840" sldId="492"/>
            <ac:spMk id="70" creationId="{00000000-0000-0000-0000-000000000000}"/>
          </ac:spMkLst>
        </pc:spChg>
        <pc:spChg chg="add del mod">
          <ac:chgData name="Thomas Nield" userId="e7924354f0a44a8c" providerId="LiveId" clId="{A8D9103D-009B-417A-860F-9C0263040403}" dt="2019-06-27T04:30:20.950" v="2888" actId="478"/>
          <ac:spMkLst>
            <pc:docMk/>
            <pc:sldMk cId="2332284840" sldId="492"/>
            <ac:spMk id="71" creationId="{00000000-0000-0000-0000-000000000000}"/>
          </ac:spMkLst>
        </pc:spChg>
        <pc:spChg chg="mod">
          <ac:chgData name="Thomas Nield" userId="e7924354f0a44a8c" providerId="LiveId" clId="{A8D9103D-009B-417A-860F-9C0263040403}" dt="2019-06-27T04:34:14.348" v="3044" actId="20577"/>
          <ac:spMkLst>
            <pc:docMk/>
            <pc:sldMk cId="2332284840" sldId="492"/>
            <ac:spMk id="90" creationId="{00000000-0000-0000-0000-000000000000}"/>
          </ac:spMkLst>
        </pc:spChg>
        <pc:spChg chg="add del">
          <ac:chgData name="Thomas Nield" userId="e7924354f0a44a8c" providerId="LiveId" clId="{A8D9103D-009B-417A-860F-9C0263040403}" dt="2019-06-27T04:27:29.115" v="2772"/>
          <ac:spMkLst>
            <pc:docMk/>
            <pc:sldMk cId="2332284840" sldId="492"/>
            <ac:spMk id="96" creationId="{C9E19DA4-8EF0-47B5-9D0A-4BA030DFFDC1}"/>
          </ac:spMkLst>
        </pc:spChg>
      </pc:sldChg>
    </pc:docChg>
  </pc:docChgLst>
  <pc:docChgLst>
    <pc:chgData name="Thomas Nield" userId="e7924354f0a44a8c" providerId="LiveId" clId="{4C395E7D-6887-4A55-AC23-24F33C48FF63}"/>
    <pc:docChg chg="delSld modSection">
      <pc:chgData name="Thomas Nield" userId="e7924354f0a44a8c" providerId="LiveId" clId="{4C395E7D-6887-4A55-AC23-24F33C48FF63}" dt="2020-08-05T18:48:43.559" v="9" actId="47"/>
      <pc:docMkLst>
        <pc:docMk/>
      </pc:docMkLst>
      <pc:sldChg chg="del">
        <pc:chgData name="Thomas Nield" userId="e7924354f0a44a8c" providerId="LiveId" clId="{4C395E7D-6887-4A55-AC23-24F33C48FF63}" dt="2020-08-05T18:48:18.993" v="0" actId="47"/>
        <pc:sldMkLst>
          <pc:docMk/>
          <pc:sldMk cId="0" sldId="348"/>
        </pc:sldMkLst>
      </pc:sldChg>
      <pc:sldChg chg="del">
        <pc:chgData name="Thomas Nield" userId="e7924354f0a44a8c" providerId="LiveId" clId="{4C395E7D-6887-4A55-AC23-24F33C48FF63}" dt="2020-08-05T18:48:18.993" v="0" actId="47"/>
        <pc:sldMkLst>
          <pc:docMk/>
          <pc:sldMk cId="0" sldId="349"/>
        </pc:sldMkLst>
      </pc:sldChg>
      <pc:sldChg chg="del">
        <pc:chgData name="Thomas Nield" userId="e7924354f0a44a8c" providerId="LiveId" clId="{4C395E7D-6887-4A55-AC23-24F33C48FF63}" dt="2020-08-05T18:48:18.993" v="0" actId="47"/>
        <pc:sldMkLst>
          <pc:docMk/>
          <pc:sldMk cId="0" sldId="350"/>
        </pc:sldMkLst>
      </pc:sldChg>
      <pc:sldChg chg="del">
        <pc:chgData name="Thomas Nield" userId="e7924354f0a44a8c" providerId="LiveId" clId="{4C395E7D-6887-4A55-AC23-24F33C48FF63}" dt="2020-08-05T18:48:18.993" v="0" actId="47"/>
        <pc:sldMkLst>
          <pc:docMk/>
          <pc:sldMk cId="0" sldId="351"/>
        </pc:sldMkLst>
      </pc:sldChg>
      <pc:sldChg chg="del">
        <pc:chgData name="Thomas Nield" userId="e7924354f0a44a8c" providerId="LiveId" clId="{4C395E7D-6887-4A55-AC23-24F33C48FF63}" dt="2020-08-05T18:48:18.993" v="0" actId="47"/>
        <pc:sldMkLst>
          <pc:docMk/>
          <pc:sldMk cId="0" sldId="352"/>
        </pc:sldMkLst>
      </pc:sldChg>
      <pc:sldChg chg="del">
        <pc:chgData name="Thomas Nield" userId="e7924354f0a44a8c" providerId="LiveId" clId="{4C395E7D-6887-4A55-AC23-24F33C48FF63}" dt="2020-08-05T18:48:18.993" v="0" actId="47"/>
        <pc:sldMkLst>
          <pc:docMk/>
          <pc:sldMk cId="0" sldId="353"/>
        </pc:sldMkLst>
      </pc:sldChg>
      <pc:sldChg chg="del">
        <pc:chgData name="Thomas Nield" userId="e7924354f0a44a8c" providerId="LiveId" clId="{4C395E7D-6887-4A55-AC23-24F33C48FF63}" dt="2020-08-05T18:48:18.993" v="0" actId="47"/>
        <pc:sldMkLst>
          <pc:docMk/>
          <pc:sldMk cId="0" sldId="354"/>
        </pc:sldMkLst>
      </pc:sldChg>
      <pc:sldChg chg="del">
        <pc:chgData name="Thomas Nield" userId="e7924354f0a44a8c" providerId="LiveId" clId="{4C395E7D-6887-4A55-AC23-24F33C48FF63}" dt="2020-08-05T18:48:18.993" v="0" actId="47"/>
        <pc:sldMkLst>
          <pc:docMk/>
          <pc:sldMk cId="0" sldId="356"/>
        </pc:sldMkLst>
      </pc:sldChg>
      <pc:sldChg chg="del">
        <pc:chgData name="Thomas Nield" userId="e7924354f0a44a8c" providerId="LiveId" clId="{4C395E7D-6887-4A55-AC23-24F33C48FF63}" dt="2020-08-05T18:48:18.993" v="0" actId="47"/>
        <pc:sldMkLst>
          <pc:docMk/>
          <pc:sldMk cId="0" sldId="357"/>
        </pc:sldMkLst>
      </pc:sldChg>
      <pc:sldChg chg="del">
        <pc:chgData name="Thomas Nield" userId="e7924354f0a44a8c" providerId="LiveId" clId="{4C395E7D-6887-4A55-AC23-24F33C48FF63}" dt="2020-08-05T18:48:18.993" v="0" actId="47"/>
        <pc:sldMkLst>
          <pc:docMk/>
          <pc:sldMk cId="0" sldId="358"/>
        </pc:sldMkLst>
      </pc:sldChg>
      <pc:sldChg chg="del">
        <pc:chgData name="Thomas Nield" userId="e7924354f0a44a8c" providerId="LiveId" clId="{4C395E7D-6887-4A55-AC23-24F33C48FF63}" dt="2020-08-05T18:48:18.993" v="0" actId="47"/>
        <pc:sldMkLst>
          <pc:docMk/>
          <pc:sldMk cId="0" sldId="359"/>
        </pc:sldMkLst>
      </pc:sldChg>
      <pc:sldChg chg="del">
        <pc:chgData name="Thomas Nield" userId="e7924354f0a44a8c" providerId="LiveId" clId="{4C395E7D-6887-4A55-AC23-24F33C48FF63}" dt="2020-08-05T18:48:18.993" v="0" actId="47"/>
        <pc:sldMkLst>
          <pc:docMk/>
          <pc:sldMk cId="0" sldId="360"/>
        </pc:sldMkLst>
      </pc:sldChg>
      <pc:sldChg chg="del">
        <pc:chgData name="Thomas Nield" userId="e7924354f0a44a8c" providerId="LiveId" clId="{4C395E7D-6887-4A55-AC23-24F33C48FF63}" dt="2020-08-05T18:48:24.540" v="3" actId="47"/>
        <pc:sldMkLst>
          <pc:docMk/>
          <pc:sldMk cId="0" sldId="362"/>
        </pc:sldMkLst>
      </pc:sldChg>
      <pc:sldChg chg="del">
        <pc:chgData name="Thomas Nield" userId="e7924354f0a44a8c" providerId="LiveId" clId="{4C395E7D-6887-4A55-AC23-24F33C48FF63}" dt="2020-08-05T18:48:43.559" v="9" actId="47"/>
        <pc:sldMkLst>
          <pc:docMk/>
          <pc:sldMk cId="0" sldId="363"/>
        </pc:sldMkLst>
      </pc:sldChg>
      <pc:sldChg chg="del">
        <pc:chgData name="Thomas Nield" userId="e7924354f0a44a8c" providerId="LiveId" clId="{4C395E7D-6887-4A55-AC23-24F33C48FF63}" dt="2020-08-05T18:48:39.080" v="6" actId="47"/>
        <pc:sldMkLst>
          <pc:docMk/>
          <pc:sldMk cId="0" sldId="364"/>
        </pc:sldMkLst>
      </pc:sldChg>
      <pc:sldChg chg="del">
        <pc:chgData name="Thomas Nield" userId="e7924354f0a44a8c" providerId="LiveId" clId="{4C395E7D-6887-4A55-AC23-24F33C48FF63}" dt="2020-08-05T18:48:40.405" v="7" actId="47"/>
        <pc:sldMkLst>
          <pc:docMk/>
          <pc:sldMk cId="0" sldId="365"/>
        </pc:sldMkLst>
      </pc:sldChg>
      <pc:sldChg chg="del">
        <pc:chgData name="Thomas Nield" userId="e7924354f0a44a8c" providerId="LiveId" clId="{4C395E7D-6887-4A55-AC23-24F33C48FF63}" dt="2020-08-05T18:48:41.605" v="8" actId="47"/>
        <pc:sldMkLst>
          <pc:docMk/>
          <pc:sldMk cId="0" sldId="366"/>
        </pc:sldMkLst>
      </pc:sldChg>
      <pc:sldChg chg="del">
        <pc:chgData name="Thomas Nield" userId="e7924354f0a44a8c" providerId="LiveId" clId="{4C395E7D-6887-4A55-AC23-24F33C48FF63}" dt="2020-08-05T18:48:25.768" v="4" actId="47"/>
        <pc:sldMkLst>
          <pc:docMk/>
          <pc:sldMk cId="4098732177" sldId="456"/>
        </pc:sldMkLst>
      </pc:sldChg>
      <pc:sldChg chg="del">
        <pc:chgData name="Thomas Nield" userId="e7924354f0a44a8c" providerId="LiveId" clId="{4C395E7D-6887-4A55-AC23-24F33C48FF63}" dt="2020-08-05T18:48:31.345" v="5" actId="47"/>
        <pc:sldMkLst>
          <pc:docMk/>
          <pc:sldMk cId="992091626" sldId="461"/>
        </pc:sldMkLst>
      </pc:sldChg>
      <pc:sldChg chg="del">
        <pc:chgData name="Thomas Nield" userId="e7924354f0a44a8c" providerId="LiveId" clId="{4C395E7D-6887-4A55-AC23-24F33C48FF63}" dt="2020-08-05T18:48:23.246" v="2" actId="47"/>
        <pc:sldMkLst>
          <pc:docMk/>
          <pc:sldMk cId="1832524220" sldId="483"/>
        </pc:sldMkLst>
      </pc:sldChg>
      <pc:sldChg chg="del">
        <pc:chgData name="Thomas Nield" userId="e7924354f0a44a8c" providerId="LiveId" clId="{4C395E7D-6887-4A55-AC23-24F33C48FF63}" dt="2020-08-05T18:48:18.993" v="0" actId="47"/>
        <pc:sldMkLst>
          <pc:docMk/>
          <pc:sldMk cId="4219099044" sldId="491"/>
        </pc:sldMkLst>
      </pc:sldChg>
      <pc:sldChg chg="del">
        <pc:chgData name="Thomas Nield" userId="e7924354f0a44a8c" providerId="LiveId" clId="{4C395E7D-6887-4A55-AC23-24F33C48FF63}" dt="2020-08-05T18:48:18.993" v="0" actId="47"/>
        <pc:sldMkLst>
          <pc:docMk/>
          <pc:sldMk cId="2332284840" sldId="492"/>
        </pc:sldMkLst>
      </pc:sldChg>
      <pc:sldChg chg="del">
        <pc:chgData name="Thomas Nield" userId="e7924354f0a44a8c" providerId="LiveId" clId="{4C395E7D-6887-4A55-AC23-24F33C48FF63}" dt="2020-08-05T18:48:21.782" v="1" actId="47"/>
        <pc:sldMkLst>
          <pc:docMk/>
          <pc:sldMk cId="0" sldId="495"/>
        </pc:sldMkLst>
      </pc:sldChg>
      <pc:sldMasterChg chg="delSldLayout">
        <pc:chgData name="Thomas Nield" userId="e7924354f0a44a8c" providerId="LiveId" clId="{4C395E7D-6887-4A55-AC23-24F33C48FF63}" dt="2020-08-05T18:48:40.405" v="7" actId="47"/>
        <pc:sldMasterMkLst>
          <pc:docMk/>
          <pc:sldMasterMk cId="946754946" sldId="2147483660"/>
        </pc:sldMasterMkLst>
        <pc:sldLayoutChg chg="del">
          <pc:chgData name="Thomas Nield" userId="e7924354f0a44a8c" providerId="LiveId" clId="{4C395E7D-6887-4A55-AC23-24F33C48FF63}" dt="2020-08-05T18:48:40.405" v="7" actId="47"/>
          <pc:sldLayoutMkLst>
            <pc:docMk/>
            <pc:sldMasterMk cId="946754946" sldId="2147483660"/>
            <pc:sldLayoutMk cId="2661991067" sldId="2147483667"/>
          </pc:sldLayoutMkLst>
        </pc:sldLayoutChg>
      </pc:sldMasterChg>
    </pc:docChg>
  </pc:docChgLst>
  <pc:docChgLst>
    <pc:chgData name="Thomas Nield" userId="e7924354f0a44a8c" providerId="LiveId" clId="{C61FBC56-967A-43C5-A000-E84B57276A7E}"/>
    <pc:docChg chg="modSld">
      <pc:chgData name="Thomas Nield" userId="e7924354f0a44a8c" providerId="LiveId" clId="{C61FBC56-967A-43C5-A000-E84B57276A7E}" dt="2020-02-14T21:41:04.770" v="0" actId="1076"/>
      <pc:docMkLst>
        <pc:docMk/>
      </pc:docMkLst>
      <pc:sldChg chg="modSp">
        <pc:chgData name="Thomas Nield" userId="e7924354f0a44a8c" providerId="LiveId" clId="{C61FBC56-967A-43C5-A000-E84B57276A7E}" dt="2020-02-14T21:41:04.770" v="0" actId="1076"/>
        <pc:sldMkLst>
          <pc:docMk/>
          <pc:sldMk cId="3351958697" sldId="489"/>
        </pc:sldMkLst>
        <pc:picChg chg="mod">
          <ac:chgData name="Thomas Nield" userId="e7924354f0a44a8c" providerId="LiveId" clId="{C61FBC56-967A-43C5-A000-E84B57276A7E}" dt="2020-02-14T21:41:04.770" v="0" actId="1076"/>
          <ac:picMkLst>
            <pc:docMk/>
            <pc:sldMk cId="3351958697" sldId="489"/>
            <ac:picMk id="1026" creationId="{0F2609C1-66FD-4351-BA0F-17763F9FC6A2}"/>
          </ac:picMkLst>
        </pc:picChg>
      </pc:sldChg>
    </pc:docChg>
  </pc:docChgLst>
  <pc:docChgLst>
    <pc:chgData name="Thomas Nield" userId="e7924354f0a44a8c" providerId="LiveId" clId="{A3B59898-EBDF-4557-8415-D3264A875BCE}"/>
    <pc:docChg chg="custSel addSld delSld modSld modSection">
      <pc:chgData name="Thomas Nield" userId="e7924354f0a44a8c" providerId="LiveId" clId="{A3B59898-EBDF-4557-8415-D3264A875BCE}" dt="2019-09-20T14:40:42.436" v="82" actId="1076"/>
      <pc:docMkLst>
        <pc:docMk/>
      </pc:docMkLst>
      <pc:sldChg chg="del">
        <pc:chgData name="Thomas Nield" userId="e7924354f0a44a8c" providerId="LiveId" clId="{A3B59898-EBDF-4557-8415-D3264A875BCE}" dt="2019-09-07T18:21:46.783" v="2" actId="2696"/>
        <pc:sldMkLst>
          <pc:docMk/>
          <pc:sldMk cId="0" sldId="361"/>
        </pc:sldMkLst>
      </pc:sldChg>
      <pc:sldChg chg="modSp">
        <pc:chgData name="Thomas Nield" userId="e7924354f0a44a8c" providerId="LiveId" clId="{A3B59898-EBDF-4557-8415-D3264A875BCE}" dt="2019-09-07T18:21:44.585" v="1" actId="27636"/>
        <pc:sldMkLst>
          <pc:docMk/>
          <pc:sldMk cId="2854682848" sldId="468"/>
        </pc:sldMkLst>
        <pc:spChg chg="mod">
          <ac:chgData name="Thomas Nield" userId="e7924354f0a44a8c" providerId="LiveId" clId="{A3B59898-EBDF-4557-8415-D3264A875BCE}" dt="2019-09-07T18:21:44.585" v="1" actId="27636"/>
          <ac:spMkLst>
            <pc:docMk/>
            <pc:sldMk cId="2854682848" sldId="468"/>
            <ac:spMk id="3" creationId="{248C3AA8-CDC1-4BBD-8A44-4E5DC0CFE450}"/>
          </ac:spMkLst>
        </pc:spChg>
      </pc:sldChg>
      <pc:sldChg chg="modSp">
        <pc:chgData name="Thomas Nield" userId="e7924354f0a44a8c" providerId="LiveId" clId="{A3B59898-EBDF-4557-8415-D3264A875BCE}" dt="2019-09-20T14:40:42.436" v="82" actId="1076"/>
        <pc:sldMkLst>
          <pc:docMk/>
          <pc:sldMk cId="18779993" sldId="490"/>
        </pc:sldMkLst>
        <pc:spChg chg="mod">
          <ac:chgData name="Thomas Nield" userId="e7924354f0a44a8c" providerId="LiveId" clId="{A3B59898-EBDF-4557-8415-D3264A875BCE}" dt="2019-09-20T14:40:39.359" v="81" actId="1076"/>
          <ac:spMkLst>
            <pc:docMk/>
            <pc:sldMk cId="18779993" sldId="490"/>
            <ac:spMk id="5" creationId="{3178067F-F96C-48C4-A3DC-001D80078D26}"/>
          </ac:spMkLst>
        </pc:spChg>
        <pc:spChg chg="mod">
          <ac:chgData name="Thomas Nield" userId="e7924354f0a44a8c" providerId="LiveId" clId="{A3B59898-EBDF-4557-8415-D3264A875BCE}" dt="2019-09-20T14:40:42.436" v="82" actId="1076"/>
          <ac:spMkLst>
            <pc:docMk/>
            <pc:sldMk cId="18779993" sldId="490"/>
            <ac:spMk id="6" creationId="{83DAE67E-16FC-4ECE-9557-7FE92751EB3A}"/>
          </ac:spMkLst>
        </pc:spChg>
        <pc:picChg chg="mod">
          <ac:chgData name="Thomas Nield" userId="e7924354f0a44a8c" providerId="LiveId" clId="{A3B59898-EBDF-4557-8415-D3264A875BCE}" dt="2019-09-20T14:40:37.211" v="80" actId="14100"/>
          <ac:picMkLst>
            <pc:docMk/>
            <pc:sldMk cId="18779993" sldId="490"/>
            <ac:picMk id="2050" creationId="{BF060C1E-E03B-4488-B585-3864EC1870B8}"/>
          </ac:picMkLst>
        </pc:picChg>
      </pc:sldChg>
      <pc:sldChg chg="add">
        <pc:chgData name="Thomas Nield" userId="e7924354f0a44a8c" providerId="LiveId" clId="{A3B59898-EBDF-4557-8415-D3264A875BCE}" dt="2019-09-07T18:21:44.289" v="0"/>
        <pc:sldMkLst>
          <pc:docMk/>
          <pc:sldMk cId="0" sldId="495"/>
        </pc:sldMkLst>
      </pc:sldChg>
      <pc:sldChg chg="addSp modSp add">
        <pc:chgData name="Thomas Nield" userId="e7924354f0a44a8c" providerId="LiveId" clId="{A3B59898-EBDF-4557-8415-D3264A875BCE}" dt="2019-09-20T14:40:30.682" v="79" actId="1076"/>
        <pc:sldMkLst>
          <pc:docMk/>
          <pc:sldMk cId="285078943" sldId="496"/>
        </pc:sldMkLst>
        <pc:spChg chg="mod">
          <ac:chgData name="Thomas Nield" userId="e7924354f0a44a8c" providerId="LiveId" clId="{A3B59898-EBDF-4557-8415-D3264A875BCE}" dt="2019-09-20T14:37:20.405" v="60" actId="20577"/>
          <ac:spMkLst>
            <pc:docMk/>
            <pc:sldMk cId="285078943" sldId="496"/>
            <ac:spMk id="2" creationId="{75E4B333-4518-4237-B71B-C1DFA43F5656}"/>
          </ac:spMkLst>
        </pc:spChg>
        <pc:spChg chg="add mod">
          <ac:chgData name="Thomas Nield" userId="e7924354f0a44a8c" providerId="LiveId" clId="{A3B59898-EBDF-4557-8415-D3264A875BCE}" dt="2019-09-20T14:38:54.484" v="71" actId="1076"/>
          <ac:spMkLst>
            <pc:docMk/>
            <pc:sldMk cId="285078943" sldId="496"/>
            <ac:spMk id="5" creationId="{2ACD626D-4BE1-4490-A970-C4A1D1556A9F}"/>
          </ac:spMkLst>
        </pc:spChg>
        <pc:spChg chg="add mod">
          <ac:chgData name="Thomas Nield" userId="e7924354f0a44a8c" providerId="LiveId" clId="{A3B59898-EBDF-4557-8415-D3264A875BCE}" dt="2019-09-20T14:40:30.682" v="79" actId="1076"/>
          <ac:spMkLst>
            <pc:docMk/>
            <pc:sldMk cId="285078943" sldId="496"/>
            <ac:spMk id="6" creationId="{C2D3094F-03E2-4C43-A9CC-BADA454EC514}"/>
          </ac:spMkLst>
        </pc:spChg>
        <pc:picChg chg="add mod">
          <ac:chgData name="Thomas Nield" userId="e7924354f0a44a8c" providerId="LiveId" clId="{A3B59898-EBDF-4557-8415-D3264A875BCE}" dt="2019-09-20T14:38:58.755" v="73" actId="1076"/>
          <ac:picMkLst>
            <pc:docMk/>
            <pc:sldMk cId="285078943" sldId="496"/>
            <ac:picMk id="4" creationId="{642EB58A-D2C3-44DE-8AF2-5A43556AF32B}"/>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9-04-11T09:51:36.934" idx="1">
    <p:pos x="6400" y="453"/>
    <p:text/>
    <p:extLst>
      <p:ext uri="{C676402C-5697-4E1C-873F-D02D1690AC5C}">
        <p15:threadingInfo xmlns:p15="http://schemas.microsoft.com/office/powerpoint/2012/main" timeZoneBias="300"/>
      </p:ext>
    </p:extLst>
  </p:cm>
</p:cmLst>
</file>

<file path=ppt/diagrams/_rels/data4.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6.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8.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891.png"/><Relationship Id="rId7" Type="http://schemas.openxmlformats.org/officeDocument/2006/relationships/image" Target="../media/image930.png"/><Relationship Id="rId2" Type="http://schemas.openxmlformats.org/officeDocument/2006/relationships/image" Target="../media/image880.png"/><Relationship Id="rId1" Type="http://schemas.openxmlformats.org/officeDocument/2006/relationships/image" Target="../media/image870.png"/><Relationship Id="rId6" Type="http://schemas.openxmlformats.org/officeDocument/2006/relationships/image" Target="../media/image920.png"/><Relationship Id="rId5" Type="http://schemas.openxmlformats.org/officeDocument/2006/relationships/image" Target="../media/image911.png"/><Relationship Id="rId4" Type="http://schemas.openxmlformats.org/officeDocument/2006/relationships/image" Target="../media/image900.png"/><Relationship Id="rId9" Type="http://schemas.openxmlformats.org/officeDocument/2006/relationships/image" Target="../media/image95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Achievable=128</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Achievable=128</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Achievable=128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Achievable=128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𝟏𝟐𝟎</m:t>
                    </m:r>
                  </m:oMath>
                </m:oMathPara>
              </a14:m>
              <a:endParaRPr lang="en-US" sz="1000" b="1" dirty="0"/>
            </a:p>
            <a:p>
              <a:r>
                <a:rPr lang="en-US" sz="1000" dirty="0"/>
                <a:t>Achievable=128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𝒗_𝒊=𝟏𝟐𝟎</a:t>
              </a:r>
              <a:endParaRPr lang="en-US" sz="1000" b="1" dirty="0"/>
            </a:p>
            <a:p>
              <a:r>
                <a:rPr lang="en-US" sz="1000" dirty="0"/>
                <a:t>Achievable=128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m:oMathPara>
              </a14:m>
              <a:endParaRPr lang="en-US" sz="1000" b="1" dirty="0"/>
            </a:p>
            <a:p>
              <a:r>
                <a:rPr lang="en-US" sz="1000" dirty="0"/>
                <a:t>Achievable=</a:t>
              </a:r>
              <a:r>
                <a:rPr lang="en-US" sz="1000" b="1" dirty="0">
                  <a:solidFill>
                    <a:srgbClr val="FF0000"/>
                  </a:solidFill>
                </a:rPr>
                <a:t>100</a:t>
              </a:r>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endParaRPr lang="en-US" sz="1000" b="1" dirty="0"/>
            </a:p>
            <a:p>
              <a:r>
                <a:rPr lang="en-US" sz="1000" dirty="0"/>
                <a:t>Achievable=</a:t>
              </a:r>
              <a:r>
                <a:rPr lang="en-US" sz="1000" b="1" dirty="0">
                  <a:solidFill>
                    <a:srgbClr val="FF0000"/>
                  </a:solidFill>
                </a:rPr>
                <a:t>100</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a:t>
              </a:r>
              <a:r>
                <a:rPr lang="en-US" sz="1000" b="1" dirty="0">
                  <a:solidFill>
                    <a:srgbClr val="FF0000"/>
                  </a:solidFill>
                </a:rPr>
                <a:t>80</a:t>
              </a:r>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a:t>
              </a:r>
              <a:r>
                <a:rPr lang="en-US" sz="1000" b="1" dirty="0">
                  <a:solidFill>
                    <a:srgbClr val="FF0000"/>
                  </a:solidFill>
                </a:rPr>
                <a:t>80</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A677F167-9034-45B0-BC57-49C2F3107AB6}">
          <dgm:prSet custT="1"/>
          <dgm:spPr/>
          <dgm:t>
            <a:bodyPr/>
            <a:lstStyle/>
            <a:p>
              <a:r>
                <a:rPr lang="en-US" sz="1000" dirty="0"/>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m:oMathPara>
              </a14:m>
              <a:endParaRPr lang="en-US" sz="1000" dirty="0"/>
            </a:p>
          </dgm:t>
        </dgm:pt>
      </mc:Choice>
      <mc:Fallback xmlns="">
        <dgm:pt modelId="{A677F167-9034-45B0-BC57-49C2F3107AB6}">
          <dgm:prSet custT="1"/>
          <dgm:spPr/>
          <dgm:t>
            <a:bodyPr/>
            <a:lstStyle/>
            <a:p>
              <a:r>
                <a:rPr lang="en-US" sz="1000" dirty="0"/>
                <a:t> </a:t>
              </a: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endParaRPr lang="en-US" sz="1000" dirty="0"/>
            </a:p>
          </dgm:t>
        </dgm:pt>
      </mc:Fallback>
    </mc:AlternateConten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mc:AlternateContent xmlns:mc="http://schemas.openxmlformats.org/markup-compatibility/2006" xmlns:a14="http://schemas.microsoft.com/office/drawing/2010/main">
      <mc:Choice Requires="a14">
        <dgm:pt modelId="{EA1E1231-DC85-465F-B01D-993C95E022DC}">
          <dgm:prSe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solidFill>
                          <a:schemeClr val="accent6"/>
                        </a:solidFill>
                        <a:latin typeface="Cambria Math" panose="02040503050406030204" pitchFamily="18" charset="0"/>
                      </a:rPr>
                      <m:t>𝟏𝟐𝟎</m:t>
                    </m:r>
                  </m:oMath>
                </m:oMathPara>
              </a14:m>
              <a:endParaRPr lang="en-US" sz="1000" dirty="0"/>
            </a:p>
          </dgm:t>
        </dgm:pt>
      </mc:Choice>
      <mc:Fallback xmlns="">
        <dgm:pt modelId="{EA1E1231-DC85-465F-B01D-993C95E022DC}">
          <dgm:prSe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a:t>
              </a:r>
              <a:r>
                <a:rPr lang="en-US" sz="1000" b="1" i="0">
                  <a:solidFill>
                    <a:schemeClr val="accent6"/>
                  </a:solidFill>
                  <a:latin typeface="Cambria Math" panose="02040503050406030204" pitchFamily="18" charset="0"/>
                </a:rPr>
                <a:t>𝟏𝟐𝟎</a:t>
              </a:r>
              <a:endParaRPr lang="en-US" sz="1000" dirty="0"/>
            </a:p>
          </dgm:t>
        </dgm:pt>
      </mc:Fallback>
    </mc:AlternateConten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A677F167-9034-45B0-BC57-49C2F3107AB6}">
      <dgm:prSet custT="1"/>
      <dgm:spPr>
        <a:blipFill>
          <a:blip xmlns:r="http://schemas.openxmlformats.org/officeDocument/2006/relationships" r:embed="rId8"/>
          <a:stretch>
            <a:fillRect/>
          </a:stretch>
        </a:blipFill>
      </dgm:spPr>
      <dgm:t>
        <a:bodyPr/>
        <a:lstStyle/>
        <a:p>
          <a:r>
            <a:rPr lang="en-US">
              <a:noFill/>
            </a:rPr>
            <a:t> </a:t>
          </a:r>
        </a:p>
      </dgm:t>
    </dgm:p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dgm:pt modelId="{EA1E1231-DC85-465F-B01D-993C95E022DC}">
      <dgm:prSet custT="1"/>
      <dgm:spPr>
        <a:blipFill>
          <a:blip xmlns:r="http://schemas.openxmlformats.org/officeDocument/2006/relationships" r:embed="rId9"/>
          <a:stretch>
            <a:fillRect/>
          </a:stretch>
        </a:blipFill>
      </dgm:spPr>
      <dgm:t>
        <a:bodyPr/>
        <a:lstStyle/>
        <a:p>
          <a:r>
            <a:rPr lang="en-US">
              <a:noFill/>
            </a:rPr>
            <a:t> </a:t>
          </a:r>
        </a:p>
      </dgm:t>
    </dgm:p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2EF25-BA8A-43E7-B1CF-4473FA7466A1}">
      <dsp:nvSpPr>
        <dsp:cNvPr id="0" name=""/>
        <dsp:cNvSpPr/>
      </dsp:nvSpPr>
      <dsp:spPr>
        <a:xfrm>
          <a:off x="7078307" y="781765"/>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6133446" y="2006040"/>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5188584" y="3217836"/>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D29D1-E224-4E5E-AE5E-3ED542719CDA}">
      <dsp:nvSpPr>
        <dsp:cNvPr id="0" name=""/>
        <dsp:cNvSpPr/>
      </dsp:nvSpPr>
      <dsp:spPr>
        <a:xfrm>
          <a:off x="4243723" y="4308933"/>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7FC4FB-6928-4DED-943A-C2AF4F9CF786}">
      <dsp:nvSpPr>
        <dsp:cNvPr id="0" name=""/>
        <dsp:cNvSpPr/>
      </dsp:nvSpPr>
      <dsp:spPr>
        <a:xfrm>
          <a:off x="3298861" y="4308933"/>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4243723" y="3217836"/>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5188584" y="2006040"/>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6133446" y="781765"/>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297430" y="887"/>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297430" y="887"/>
        <a:ext cx="1561754" cy="780877"/>
      </dsp:txXfrm>
    </dsp:sp>
    <dsp:sp modelId="{18A04619-D810-4CD6-93AF-ABBC15C41747}">
      <dsp:nvSpPr>
        <dsp:cNvPr id="0" name=""/>
        <dsp:cNvSpPr/>
      </dsp:nvSpPr>
      <dsp:spPr>
        <a:xfrm>
          <a:off x="5352568" y="1109733"/>
          <a:ext cx="1561754" cy="8963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a:t>
          </a:r>
        </a:p>
        <a:p>
          <a:pPr marL="0" lvl="0" indent="0" algn="ctr" defTabSz="444500">
            <a:lnSpc>
              <a:spcPct val="90000"/>
            </a:lnSpc>
            <a:spcBef>
              <a:spcPct val="0"/>
            </a:spcBef>
            <a:spcAft>
              <a:spcPct val="35000"/>
            </a:spcAft>
            <a:buNone/>
          </a:pPr>
          <a:endParaRPr lang="en-US" sz="1000" kern="1200" dirty="0"/>
        </a:p>
      </dsp:txBody>
      <dsp:txXfrm>
        <a:off x="5352568" y="1109733"/>
        <a:ext cx="1561754" cy="896306"/>
      </dsp:txXfrm>
    </dsp:sp>
    <dsp:sp modelId="{284789F0-930F-407D-812A-45CBFA8CE496}">
      <dsp:nvSpPr>
        <dsp:cNvPr id="0" name=""/>
        <dsp:cNvSpPr/>
      </dsp:nvSpPr>
      <dsp:spPr>
        <a:xfrm>
          <a:off x="4407707" y="2334008"/>
          <a:ext cx="1561754" cy="8838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a:p>
          <a:pPr marL="0" lvl="0" indent="0" algn="ctr" defTabSz="444500">
            <a:lnSpc>
              <a:spcPct val="90000"/>
            </a:lnSpc>
            <a:spcBef>
              <a:spcPct val="0"/>
            </a:spcBef>
            <a:spcAft>
              <a:spcPct val="35000"/>
            </a:spcAft>
            <a:buNone/>
          </a:pPr>
          <a:endParaRPr lang="en-US" sz="1000" kern="1200" dirty="0"/>
        </a:p>
      </dsp:txBody>
      <dsp:txXfrm>
        <a:off x="4407707" y="2334008"/>
        <a:ext cx="1561754" cy="883828"/>
      </dsp:txXfrm>
    </dsp:sp>
    <dsp:sp modelId="{25DC0774-944D-4EC3-8337-1021E18049E3}">
      <dsp:nvSpPr>
        <dsp:cNvPr id="0" name=""/>
        <dsp:cNvSpPr/>
      </dsp:nvSpPr>
      <dsp:spPr>
        <a:xfrm>
          <a:off x="3462845" y="3545805"/>
          <a:ext cx="1561754" cy="7631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𝟏𝟐𝟎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dsp:txBody>
      <dsp:txXfrm>
        <a:off x="3462845" y="3545805"/>
        <a:ext cx="1561754" cy="763128"/>
      </dsp:txXfrm>
    </dsp:sp>
    <dsp:sp modelId="{27184D80-C728-4D77-B46C-8A52D839784A}">
      <dsp:nvSpPr>
        <dsp:cNvPr id="0" name=""/>
        <dsp:cNvSpPr/>
      </dsp:nvSpPr>
      <dsp:spPr>
        <a:xfrm>
          <a:off x="2517984"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a:t>
          </a: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m:oMathPara>
          </a14:m>
          <a:endParaRPr lang="en-US" sz="1000" kern="1200" dirty="0"/>
        </a:p>
      </dsp:txBody>
      <dsp:txXfrm>
        <a:off x="2517984" y="4636901"/>
        <a:ext cx="1561754" cy="780877"/>
      </dsp:txXfrm>
    </dsp:sp>
    <dsp:sp modelId="{74E25536-0D7F-4344-ACE6-D72A006150F5}">
      <dsp:nvSpPr>
        <dsp:cNvPr id="0" name=""/>
        <dsp:cNvSpPr/>
      </dsp:nvSpPr>
      <dsp:spPr>
        <a:xfrm>
          <a:off x="4407707"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solidFill>
                      <a:schemeClr val="accent6"/>
                    </a:solidFill>
                    <a:latin typeface="Cambria Math" panose="02040503050406030204" pitchFamily="18" charset="0"/>
                  </a:rPr>
                  <m:t>𝟏𝟐𝟎</m:t>
                </m:r>
              </m:oMath>
            </m:oMathPara>
          </a14:m>
          <a:endParaRPr lang="en-US" sz="1000" kern="1200" dirty="0"/>
        </a:p>
      </dsp:txBody>
      <dsp:txXfrm>
        <a:off x="4407707" y="4636901"/>
        <a:ext cx="1561754" cy="780877"/>
      </dsp:txXfrm>
    </dsp:sp>
    <dsp:sp modelId="{B7D607DC-C68E-4F73-A5F2-3B9CA09F4665}">
      <dsp:nvSpPr>
        <dsp:cNvPr id="0" name=""/>
        <dsp:cNvSpPr/>
      </dsp:nvSpPr>
      <dsp:spPr>
        <a:xfrm>
          <a:off x="5352568" y="3545805"/>
          <a:ext cx="1561754" cy="7424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80</a:t>
          </a:r>
          <a:r>
            <a:rPr lang="en-US" sz="1000" kern="1200" dirty="0"/>
            <a:t> </a:t>
          </a:r>
        </a:p>
      </dsp:txBody>
      <dsp:txXfrm>
        <a:off x="5352568" y="3545805"/>
        <a:ext cx="1561754" cy="742450"/>
      </dsp:txXfrm>
    </dsp:sp>
    <dsp:sp modelId="{A2D61CAA-C895-4429-9698-21F44B530FB6}">
      <dsp:nvSpPr>
        <dsp:cNvPr id="0" name=""/>
        <dsp:cNvSpPr/>
      </dsp:nvSpPr>
      <dsp:spPr>
        <a:xfrm>
          <a:off x="6297430" y="2334008"/>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90</a:t>
          </a:r>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297430" y="2334008"/>
        <a:ext cx="1561754" cy="780877"/>
      </dsp:txXfrm>
    </dsp:sp>
    <dsp:sp modelId="{69D8EC5B-DF43-42D9-BA7A-26AE6A9A8D7A}">
      <dsp:nvSpPr>
        <dsp:cNvPr id="0" name=""/>
        <dsp:cNvSpPr/>
      </dsp:nvSpPr>
      <dsp:spPr>
        <a:xfrm>
          <a:off x="7242292" y="1109733"/>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100</a:t>
          </a:r>
          <a:r>
            <a:rPr lang="en-US" sz="1000" kern="1200" dirty="0"/>
            <a:t> </a:t>
          </a:r>
        </a:p>
      </dsp:txBody>
      <dsp:txXfrm>
        <a:off x="7242292" y="1109733"/>
        <a:ext cx="1561754" cy="7808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8/5/2020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8/5/2020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80524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66</a:t>
            </a:fld>
            <a:endParaRPr lang="en-US"/>
          </a:p>
        </p:txBody>
      </p:sp>
    </p:spTree>
    <p:extLst>
      <p:ext uri="{BB962C8B-B14F-4D97-AF65-F5344CB8AC3E}">
        <p14:creationId xmlns:p14="http://schemas.microsoft.com/office/powerpoint/2010/main" val="354956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109</a:t>
            </a:fld>
            <a:endParaRPr lang="en-US"/>
          </a:p>
        </p:txBody>
      </p:sp>
    </p:spTree>
    <p:extLst>
      <p:ext uri="{BB962C8B-B14F-4D97-AF65-F5344CB8AC3E}">
        <p14:creationId xmlns:p14="http://schemas.microsoft.com/office/powerpoint/2010/main" val="3728592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141</a:t>
            </a:fld>
            <a:endParaRPr lang="en-US"/>
          </a:p>
        </p:txBody>
      </p:sp>
    </p:spTree>
    <p:extLst>
      <p:ext uri="{BB962C8B-B14F-4D97-AF65-F5344CB8AC3E}">
        <p14:creationId xmlns:p14="http://schemas.microsoft.com/office/powerpoint/2010/main" val="312103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163</a:t>
            </a:fld>
            <a:endParaRPr lang="en-US"/>
          </a:p>
        </p:txBody>
      </p:sp>
    </p:spTree>
    <p:extLst>
      <p:ext uri="{BB962C8B-B14F-4D97-AF65-F5344CB8AC3E}">
        <p14:creationId xmlns:p14="http://schemas.microsoft.com/office/powerpoint/2010/main" val="2917713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166</a:t>
            </a:fld>
            <a:endParaRPr lang="en-US"/>
          </a:p>
        </p:txBody>
      </p:sp>
    </p:spTree>
    <p:extLst>
      <p:ext uri="{BB962C8B-B14F-4D97-AF65-F5344CB8AC3E}">
        <p14:creationId xmlns:p14="http://schemas.microsoft.com/office/powerpoint/2010/main" val="375094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170</a:t>
            </a:fld>
            <a:endParaRPr lang="en-US"/>
          </a:p>
        </p:txBody>
      </p:sp>
    </p:spTree>
    <p:extLst>
      <p:ext uri="{BB962C8B-B14F-4D97-AF65-F5344CB8AC3E}">
        <p14:creationId xmlns:p14="http://schemas.microsoft.com/office/powerpoint/2010/main" val="3727217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8/5/2020</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58225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213537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8/5/2020</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043863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sz="half" idx="2"/>
          </p:nvPr>
        </p:nvSpPr>
        <p:spPr>
          <a:xfrm>
            <a:off x="419195" y="1613877"/>
            <a:ext cx="4303285" cy="398442"/>
          </a:xfrm>
          <a:prstGeom prst="rect">
            <a:avLst/>
          </a:prstGeom>
        </p:spPr>
        <p:txBody>
          <a:bodyPr wrap="square" lIns="0" tIns="0" rIns="0" bIns="0">
            <a:spAutoFit/>
          </a:bodyPr>
          <a:lstStyle>
            <a:lvl1pPr>
              <a:defRPr sz="1995" b="0" i="0">
                <a:solidFill>
                  <a:schemeClr val="tx1"/>
                </a:solidFill>
                <a:latin typeface="Verdana"/>
                <a:cs typeface="Verdana"/>
              </a:defRPr>
            </a:lvl1pPr>
          </a:lstStyle>
          <a:p>
            <a:endParaRPr/>
          </a:p>
        </p:txBody>
      </p:sp>
      <p:sp>
        <p:nvSpPr>
          <p:cNvPr id="4" name="Holder 4"/>
          <p:cNvSpPr>
            <a:spLocks noGrp="1"/>
          </p:cNvSpPr>
          <p:nvPr>
            <p:ph sz="half" idx="3"/>
          </p:nvPr>
        </p:nvSpPr>
        <p:spPr>
          <a:xfrm>
            <a:off x="6278881" y="1577340"/>
            <a:ext cx="5303520" cy="56605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8/5/2020</a:t>
            </a:fld>
            <a:endParaRPr lang="en-US"/>
          </a:p>
        </p:txBody>
      </p:sp>
      <p:sp>
        <p:nvSpPr>
          <p:cNvPr id="7" name="Holder 7"/>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768914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794304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8/5/2020</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diagramLayout" Target="../diagrams/layout50.xml"/><Relationship Id="rId13" Type="http://schemas.openxmlformats.org/officeDocument/2006/relationships/image" Target="../media/image65.png"/><Relationship Id="rId18" Type="http://schemas.openxmlformats.org/officeDocument/2006/relationships/image" Target="../media/image610.png"/><Relationship Id="rId3" Type="http://schemas.openxmlformats.org/officeDocument/2006/relationships/diagramLayout" Target="../diagrams/layout5.xml"/><Relationship Id="rId21" Type="http://schemas.openxmlformats.org/officeDocument/2006/relationships/image" Target="../media/image740.png"/><Relationship Id="rId7" Type="http://schemas.openxmlformats.org/officeDocument/2006/relationships/diagramData" Target="../diagrams/data8.xml"/><Relationship Id="rId12" Type="http://schemas.openxmlformats.org/officeDocument/2006/relationships/image" Target="../media/image590.png"/><Relationship Id="rId17" Type="http://schemas.openxmlformats.org/officeDocument/2006/relationships/image" Target="../media/image600.png"/><Relationship Id="rId2" Type="http://schemas.openxmlformats.org/officeDocument/2006/relationships/diagramData" Target="../diagrams/data7.xml"/><Relationship Id="rId16" Type="http://schemas.openxmlformats.org/officeDocument/2006/relationships/image" Target="../media/image60.svg"/><Relationship Id="rId20" Type="http://schemas.openxmlformats.org/officeDocument/2006/relationships/image" Target="../media/image630.pn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580.png"/><Relationship Id="rId24" Type="http://schemas.openxmlformats.org/officeDocument/2006/relationships/image" Target="../media/image77.png"/><Relationship Id="rId5" Type="http://schemas.openxmlformats.org/officeDocument/2006/relationships/diagramColors" Target="../diagrams/colors5.xml"/><Relationship Id="rId15" Type="http://schemas.openxmlformats.org/officeDocument/2006/relationships/image" Target="../media/image66.png"/><Relationship Id="rId23" Type="http://schemas.openxmlformats.org/officeDocument/2006/relationships/image" Target="../media/image760.png"/><Relationship Id="rId10" Type="http://schemas.openxmlformats.org/officeDocument/2006/relationships/diagramColors" Target="../diagrams/colors50.xml"/><Relationship Id="rId19" Type="http://schemas.openxmlformats.org/officeDocument/2006/relationships/image" Target="../media/image620.png"/><Relationship Id="rId4" Type="http://schemas.openxmlformats.org/officeDocument/2006/relationships/diagramQuickStyle" Target="../diagrams/quickStyle5.xml"/><Relationship Id="rId9" Type="http://schemas.openxmlformats.org/officeDocument/2006/relationships/diagramQuickStyle" Target="../diagrams/quickStyle50.xml"/><Relationship Id="rId14" Type="http://schemas.openxmlformats.org/officeDocument/2006/relationships/image" Target="../media/image64.svg"/><Relationship Id="rId22" Type="http://schemas.openxmlformats.org/officeDocument/2006/relationships/image" Target="../media/image75.png"/></Relationships>
</file>

<file path=ppt/slides/_rels/slide102.xml.rels><?xml version="1.0" encoding="UTF-8" standalone="yes"?>
<Relationships xmlns="http://schemas.openxmlformats.org/package/2006/relationships"><Relationship Id="rId3" Type="http://schemas.openxmlformats.org/officeDocument/2006/relationships/hyperlink" Target="https://www.pyomo.org/" TargetMode="External"/><Relationship Id="rId2" Type="http://schemas.openxmlformats.org/officeDocument/2006/relationships/hyperlink" Target="https://pythonhosted.org/PuLP/" TargetMode="External"/><Relationship Id="rId1" Type="http://schemas.openxmlformats.org/officeDocument/2006/relationships/slideLayout" Target="../slideLayouts/slideLayout2.xml"/><Relationship Id="rId6" Type="http://schemas.openxmlformats.org/officeDocument/2006/relationships/hyperlink" Target="https://www.ibm.com/products/ilog-cplex-optimization-studio" TargetMode="External"/><Relationship Id="rId5" Type="http://schemas.openxmlformats.org/officeDocument/2006/relationships/hyperlink" Target="https://www.gurobi.com/" TargetMode="External"/><Relationship Id="rId4" Type="http://schemas.openxmlformats.org/officeDocument/2006/relationships/hyperlink" Target="http://www.ojalgo.org/"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medium.freecodecamp.org/simple-chess-ai-step-by-step-1d55a9266977" TargetMode="External"/><Relationship Id="rId1" Type="http://schemas.openxmlformats.org/officeDocument/2006/relationships/slideLayout" Target="../slideLayouts/slideLayout2.xml"/><Relationship Id="rId4" Type="http://schemas.openxmlformats.org/officeDocument/2006/relationships/hyperlink" Target="https://www.chess.com/blog/BenRedic/retro-computer-chess-part-2-first-blodd"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92.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3"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2" Type="http://schemas.openxmlformats.org/officeDocument/2006/relationships/image" Target="../media/image62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8.png"/><Relationship Id="rId4" Type="http://schemas.openxmlformats.org/officeDocument/2006/relationships/hyperlink" Target="https://creativecommons.org/licenses/by-sa/3.0/"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en.wikipedia.org/wiki/Linear_programming"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en.wikipedia.org/wiki/Leonid_Kantorovich" TargetMode="External"/><Relationship Id="rId7" Type="http://schemas.openxmlformats.org/officeDocument/2006/relationships/hyperlink" Target="https://en.wikipedia.org/wiki/George_Dantzig" TargetMode="External"/><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72.jpg"/><Relationship Id="rId5" Type="http://schemas.openxmlformats.org/officeDocument/2006/relationships/hyperlink" Target="https://ro.wikipedia.org/wiki/George_Dantzig" TargetMode="External"/><Relationship Id="rId4" Type="http://schemas.openxmlformats.org/officeDocument/2006/relationships/image" Target="../media/image71.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hyperlink" Target="https://www.desmos.com/calculator/vu6gxi1tgn"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commons.wikimedia.org/wiki/file:cutting_plane_algorithm2.png" TargetMode="Externa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hyperlink" Target="http://commons.wikimedia.org/wiki/File:Chemistry_laboratory_-_Arppeanum_-_DSC05241.JPG"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25.xml.rels><?xml version="1.0" encoding="UTF-8" standalone="yes"?>
<Relationships xmlns="http://schemas.openxmlformats.org/package/2006/relationships"><Relationship Id="rId3" Type="http://schemas.openxmlformats.org/officeDocument/2006/relationships/hyperlink" Target="http://4closurefraud.org/2012/09/20/matt-taibbi-wall-street-rolling-back-another-key-piece-of-financial-reform/" TargetMode="External"/><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0.png"/><Relationship Id="rId1" Type="http://schemas.openxmlformats.org/officeDocument/2006/relationships/slideLayout" Target="../slideLayouts/slideLayout2.xml"/><Relationship Id="rId5" Type="http://schemas.openxmlformats.org/officeDocument/2006/relationships/hyperlink" Target="http://4closurefraud.org/2012/09/20/matt-taibbi-wall-street-rolling-back-another-key-piece-of-financial-reform/" TargetMode="External"/><Relationship Id="rId4" Type="http://schemas.openxmlformats.org/officeDocument/2006/relationships/image" Target="../media/image97.jpg"/></Relationships>
</file>

<file path=ppt/slides/_rels/slide127.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5.xml"/><Relationship Id="rId4" Type="http://schemas.openxmlformats.org/officeDocument/2006/relationships/image" Target="../media/image100.jp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8" Type="http://schemas.openxmlformats.org/officeDocument/2006/relationships/hyperlink" Target="https://www.desmos.com/calculator/8cuwz0qvm1" TargetMode="External"/><Relationship Id="rId3" Type="http://schemas.openxmlformats.org/officeDocument/2006/relationships/image" Target="../media/image941.png"/><Relationship Id="rId7"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5.xml"/><Relationship Id="rId6" Type="http://schemas.openxmlformats.org/officeDocument/2006/relationships/hyperlink" Target="https://www.desmos.com/calculator/jlig5pjwsw" TargetMode="External"/><Relationship Id="rId5" Type="http://schemas.openxmlformats.org/officeDocument/2006/relationships/image" Target="../media/image102.png"/><Relationship Id="rId10" Type="http://schemas.openxmlformats.org/officeDocument/2006/relationships/hyperlink" Target="https://www.desmos.com/calculator/oevm6pww8r" TargetMode="External"/><Relationship Id="rId4" Type="http://schemas.openxmlformats.org/officeDocument/2006/relationships/hyperlink" Target="https://www.desmos.com/calculator/grz7ewogfd" TargetMode="External"/><Relationship Id="rId9" Type="http://schemas.openxmlformats.org/officeDocument/2006/relationships/image" Target="../media/image10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hyperlink" Target="https://www.youtube.com/watch?v=gRgsT9BB5-8&amp;list=PLYDlqiU6gaduvatRm5lBnb8ahYJrUNE5F" TargetMode="External"/><Relationship Id="rId13" Type="http://schemas.openxmlformats.org/officeDocument/2006/relationships/image" Target="../media/image112.jpeg"/><Relationship Id="rId3" Type="http://schemas.openxmlformats.org/officeDocument/2006/relationships/image" Target="../media/image106.png"/><Relationship Id="rId7" Type="http://schemas.openxmlformats.org/officeDocument/2006/relationships/image" Target="../media/image108.gif"/><Relationship Id="rId12" Type="http://schemas.openxmlformats.org/officeDocument/2006/relationships/hyperlink" Target="https://www.youtube.com/watch?v=uQhTuRlWMxw" TargetMode="External"/><Relationship Id="rId2" Type="http://schemas.openxmlformats.org/officeDocument/2006/relationships/image" Target="../media/image105.jpg"/><Relationship Id="rId16" Type="http://schemas.openxmlformats.org/officeDocument/2006/relationships/image" Target="../media/image115.svg"/><Relationship Id="rId1" Type="http://schemas.openxmlformats.org/officeDocument/2006/relationships/slideLayout" Target="../slideLayouts/slideLayout6.xml"/><Relationship Id="rId6" Type="http://schemas.openxmlformats.org/officeDocument/2006/relationships/hyperlink" Target="https://learning.oreilly.com/library/view/in-pursuit-of/9780691152707/" TargetMode="External"/><Relationship Id="rId11" Type="http://schemas.openxmlformats.org/officeDocument/2006/relationships/image" Target="../media/image111.png"/><Relationship Id="rId5" Type="http://schemas.openxmlformats.org/officeDocument/2006/relationships/image" Target="../media/image107.jpg"/><Relationship Id="rId15" Type="http://schemas.openxmlformats.org/officeDocument/2006/relationships/image" Target="../media/image114.png"/><Relationship Id="rId10" Type="http://schemas.openxmlformats.org/officeDocument/2006/relationships/hyperlink" Target="https://www.youtube.com/playlist?list=PLD3fYc0bAjC-Wc4icC2F34Bry3oLpFb8B" TargetMode="External"/><Relationship Id="rId4" Type="http://schemas.openxmlformats.org/officeDocument/2006/relationships/hyperlink" Target="https://learning.oreilly.com/library/view/model-building-in/9781118506172/" TargetMode="External"/><Relationship Id="rId9" Type="http://schemas.openxmlformats.org/officeDocument/2006/relationships/image" Target="../media/image109.png"/><Relationship Id="rId14" Type="http://schemas.openxmlformats.org/officeDocument/2006/relationships/image" Target="../media/image113.jpeg"/></Relationships>
</file>

<file path=ppt/slides/_rels/slide1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ki/File:Sudoku-by-L2G-20050714.sv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sv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hyperlink" Target="https://www.desmos.com/calculator/ruvtlp9zk6"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hyperlink" Target="https://www.desmos.com/calculator/ruvtlp9zk6" TargetMode="External"/><Relationship Id="rId5" Type="http://schemas.openxmlformats.org/officeDocument/2006/relationships/image" Target="../media/image125.png"/><Relationship Id="rId4" Type="http://schemas.openxmlformats.org/officeDocument/2006/relationships/image" Target="../media/image124.png"/></Relationships>
</file>

<file path=ppt/slides/_rels/slide1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www.desmos.com/calculator/ruvtlp9zk6" TargetMode="Externa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www.wolframalpha.com/" TargetMode="Externa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47.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hyperlink" Target="https://www.desmos.com/calculator/io531xdcrn" TargetMode="Externa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4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Stochastic_optimization" TargetMode="External"/><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 Id="rId4" Type="http://schemas.openxmlformats.org/officeDocument/2006/relationships/hyperlink" Target="https://en.wikipedia.org/wiki/Heuristic" TargetMode="External"/></Relationships>
</file>

<file path=ppt/slides/_rels/slide15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40.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2.xml"/><Relationship Id="rId4" Type="http://schemas.openxmlformats.org/officeDocument/2006/relationships/image" Target="../media/image134.gif"/></Relationships>
</file>

<file path=ppt/slides/_rels/slide1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hyperlink" Target="https://en.wikipedia.org/wiki/Stochastic_gradient_descent" TargetMode="Externa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jpg"/><Relationship Id="rId1" Type="http://schemas.openxmlformats.org/officeDocument/2006/relationships/slideLayout" Target="../slideLayouts/slideLayout7.xml"/><Relationship Id="rId5" Type="http://schemas.openxmlformats.org/officeDocument/2006/relationships/image" Target="../media/image140.jpg"/><Relationship Id="rId4" Type="http://schemas.openxmlformats.org/officeDocument/2006/relationships/image" Target="../media/image139.jpg"/></Relationships>
</file>

<file path=ppt/slides/_rels/slide165.xml.rels><?xml version="1.0" encoding="UTF-8" standalone="yes"?>
<Relationships xmlns="http://schemas.openxmlformats.org/package/2006/relationships"><Relationship Id="rId3" Type="http://schemas.openxmlformats.org/officeDocument/2006/relationships/hyperlink" Target="https://learning.oreilly.com/search/?query=%22intermediate%20sql%20for%20data%20analysis%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2" Type="http://schemas.openxmlformats.org/officeDocument/2006/relationships/hyperlink" Target="https://learning.oreilly.com/search/?query=%22sql%20fundamentals%20for%20data%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1" Type="http://schemas.openxmlformats.org/officeDocument/2006/relationships/slideLayout" Target="../slideLayouts/slideLayout7.xml"/><Relationship Id="rId5" Type="http://schemas.openxmlformats.org/officeDocument/2006/relationships/hyperlink" Target="https://learning.oreilly.com/search/?query=%22machine%20learning%20from%20scratch%22%20%22thomas%20nield%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4" Type="http://schemas.openxmlformats.org/officeDocument/2006/relationships/hyperlink" Target="https://learning.oreilly.com/search/?query=%22Intro%20to%20Mathematical%20Optimization%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hyperlink" Target="https://www.telegraph.co.uk/news/science/science-news/9359579/Worlds-hardest-sudoku-can-you-crack-it.html"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hyperlink" Target="https://www.desmos.com/calculator/canygmx67n" TargetMode="External"/><Relationship Id="rId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8" Type="http://schemas.openxmlformats.org/officeDocument/2006/relationships/image" Target="../media/image143.jpg"/><Relationship Id="rId3" Type="http://schemas.openxmlformats.org/officeDocument/2006/relationships/hyperlink" Target="https://youtu.be/vIci3C4JkL0" TargetMode="External"/><Relationship Id="rId7" Type="http://schemas.openxmlformats.org/officeDocument/2006/relationships/hyperlink" Target="https://xkcd.com/1838/" TargetMode="External"/><Relationship Id="rId2" Type="http://schemas.openxmlformats.org/officeDocument/2006/relationships/hyperlink" Target="http://a.co/d/76UYvXd" TargetMode="External"/><Relationship Id="rId1" Type="http://schemas.openxmlformats.org/officeDocument/2006/relationships/slideLayout" Target="../slideLayouts/slideLayout5.xml"/><Relationship Id="rId6" Type="http://schemas.openxmlformats.org/officeDocument/2006/relationships/hyperlink" Target="https://www.xkcd.com/287/" TargetMode="External"/><Relationship Id="rId5" Type="http://schemas.openxmlformats.org/officeDocument/2006/relationships/hyperlink" Target="https://www.xkcd.com/399/" TargetMode="External"/><Relationship Id="rId4" Type="http://schemas.openxmlformats.org/officeDocument/2006/relationships/hyperlink" Target="https://tinyurl.com/y97ajsac" TargetMode="External"/></Relationships>
</file>

<file path=ppt/slides/_rels/slide172.xml.rels><?xml version="1.0" encoding="UTF-8" standalone="yes"?>
<Relationships xmlns="http://schemas.openxmlformats.org/package/2006/relationships"><Relationship Id="rId3" Type="http://schemas.openxmlformats.org/officeDocument/2006/relationships/hyperlink" Target="https://www.youtube.com/c/BrandonRohrer" TargetMode="External"/><Relationship Id="rId7" Type="http://schemas.openxmlformats.org/officeDocument/2006/relationships/hyperlink" Target="https://youtu.be/W-aAjd8_bUc" TargetMode="External"/><Relationship Id="rId2" Type="http://schemas.openxmlformats.org/officeDocument/2006/relationships/hyperlink" Target="https://youtu.be/F6RiAN1A8n0" TargetMode="External"/><Relationship Id="rId1" Type="http://schemas.openxmlformats.org/officeDocument/2006/relationships/slideLayout" Target="../slideLayouts/slideLayout5.xml"/><Relationship Id="rId6" Type="http://schemas.openxmlformats.org/officeDocument/2006/relationships/hyperlink" Target="https://youtu.be/SC5CX8drAtU" TargetMode="External"/><Relationship Id="rId5" Type="http://schemas.openxmlformats.org/officeDocument/2006/relationships/hyperlink" Target="https://youtu.be/YX40hbAHx3s" TargetMode="External"/><Relationship Id="rId4" Type="http://schemas.openxmlformats.org/officeDocument/2006/relationships/hyperlink" Target="https://www.youtube.com/channel/UCYO_jab_esuFRV4b17AJtAw"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s://medium.com/crowdai/can-you-make-swiss-trains-even-more-punctual-ec9aa73d6e35" TargetMode="External"/><Relationship Id="rId2" Type="http://schemas.openxmlformats.org/officeDocument/2006/relationships/hyperlink" Target="https://www.optaplanner.org/blog/2017/09/07/DoesAIIncludeConstraintSolvers.html" TargetMode="External"/><Relationship Id="rId1" Type="http://schemas.openxmlformats.org/officeDocument/2006/relationships/slideLayout" Target="../slideLayouts/slideLayout5.xml"/><Relationship Id="rId4" Type="http://schemas.openxmlformats.org/officeDocument/2006/relationships/hyperlink" Target="https://multithreaded.stitchfix.com/blog/2016/07/21/skynet-salesman/" TargetMode="External"/></Relationships>
</file>

<file path=ppt/slides/_rels/slide174.xml.rels><?xml version="1.0" encoding="UTF-8" standalone="yes"?>
<Relationships xmlns="http://schemas.openxmlformats.org/package/2006/relationships"><Relationship Id="rId3" Type="http://schemas.openxmlformats.org/officeDocument/2006/relationships/hyperlink" Target="http://thinkingmachines.mit.edu/blog/unreasonable-reputation-neural-networks" TargetMode="External"/><Relationship Id="rId2" Type="http://schemas.openxmlformats.org/officeDocument/2006/relationships/hyperlink" Target="https://towardsdatascience.com/essential-math-for-data-science-why-and-how-e88271367fbd" TargetMode="External"/><Relationship Id="rId1" Type="http://schemas.openxmlformats.org/officeDocument/2006/relationships/slideLayout" Target="../slideLayouts/slideLayout5.xml"/><Relationship Id="rId4" Type="http://schemas.openxmlformats.org/officeDocument/2006/relationships/hyperlink" Target="https://www.newscientist.com/article/mg21328565.100-mario-is-hard-and-thats-mathematically-official/" TargetMode="External"/></Relationships>
</file>

<file path=ppt/slides/_rels/slide175.xml.rels><?xml version="1.0" encoding="UTF-8" standalone="yes"?>
<Relationships xmlns="http://schemas.openxmlformats.org/package/2006/relationships"><Relationship Id="rId3" Type="http://schemas.openxmlformats.org/officeDocument/2006/relationships/hyperlink" Target="http://www.iro.umontreal.ca/~dift6751/paper_potvin_nn_tsp.pdf" TargetMode="External"/><Relationship Id="rId2" Type="http://schemas.openxmlformats.org/officeDocument/2006/relationships/hyperlink" Target="http://akira.ruc.dk/~keld/research/LKH/LKH-1.3/DOC/LKH_REPORT.pdf" TargetMode="External"/><Relationship Id="rId1" Type="http://schemas.openxmlformats.org/officeDocument/2006/relationships/slideLayout" Target="../slideLayouts/slideLayout5.xml"/><Relationship Id="rId4" Type="http://schemas.openxmlformats.org/officeDocument/2006/relationships/hyperlink" Target="http://jmlr.org/papers/volume7/MLOPT-intro06a/MLOPT-intro06a.pdf"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learning.oreilly.com/library/view/learning-rxjava/9781787120426/" TargetMode="External"/><Relationship Id="rId7" Type="http://schemas.openxmlformats.org/officeDocument/2006/relationships/hyperlink" Target="https://learning.oreilly.com/search/?query=%22machine%20learning%20from%20scratch%22%20%22thomas%20nield%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2" Type="http://schemas.openxmlformats.org/officeDocument/2006/relationships/hyperlink" Target="https://learning.oreilly.com/library/view/getting-started-with/9781491938607/" TargetMode="External"/><Relationship Id="rId1" Type="http://schemas.openxmlformats.org/officeDocument/2006/relationships/slideLayout" Target="../slideLayouts/slideLayout8.xml"/><Relationship Id="rId6" Type="http://schemas.openxmlformats.org/officeDocument/2006/relationships/hyperlink" Target="https://learning.oreilly.com/search/?query=%22Intro%20to%20Mathematical%20Optimization%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5" Type="http://schemas.openxmlformats.org/officeDocument/2006/relationships/hyperlink" Target="https://learning.oreilly.com/search/?query=%22intermediate%20sql%20for%20data%20analysis%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10" Type="http://schemas.openxmlformats.org/officeDocument/2006/relationships/image" Target="../media/image4.jpg"/><Relationship Id="rId4" Type="http://schemas.openxmlformats.org/officeDocument/2006/relationships/hyperlink" Target="https://learning.oreilly.com/search/?query=%22sql%20fundamentals%20for%20data%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2.png"/><Relationship Id="rId4" Type="http://schemas.openxmlformats.org/officeDocument/2006/relationships/customXml" Target="../ink/ink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png"/><Relationship Id="rId4" Type="http://schemas.openxmlformats.org/officeDocument/2006/relationships/customXml" Target="../ink/ink5.xml"/></Relationships>
</file>

<file path=ppt/slides/_rels/slide34.xml.rels><?xml version="1.0" encoding="UTF-8" standalone="yes"?>
<Relationships xmlns="http://schemas.openxmlformats.org/package/2006/relationships"><Relationship Id="rId3" Type="http://schemas.openxmlformats.org/officeDocument/2006/relationships/hyperlink" Target="http://abordagemdiaria.blogspot.com/2010_05_01_archive.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desmos.com/calculator/rpfpfiq7ce"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hyperlink" Target="http://ventana-almundo.blogspot.com/2015/01/asi-son-los-volcanes.html"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desmos.com/calculator/lywhybetz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4yp5m3lj5h" TargetMode="External"/><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www.desmos.com/calculator/zdlsp6erjq"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tinyurl.com/yy8lzvtt"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tinyurl.com/y6ye8vzr"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tinyurl.com/yxojew66"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en.wikipedia.org/wiki/No_free_lunch_in_search_and_optimization"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youtube.com/watch?v=YX40hbAHx3s"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www.youtube.com/watch?v=6ybd5rbQ5rU"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homasnield/traveling_salesman_plotter" TargetMode="External"/><Relationship Id="rId2" Type="http://schemas.openxmlformats.org/officeDocument/2006/relationships/hyperlink" Target="https://github.com/thomasnield/traveling_salesman_demo" TargetMode="External"/><Relationship Id="rId1" Type="http://schemas.openxmlformats.org/officeDocument/2006/relationships/slideLayout" Target="../slideLayouts/slideLayout5.xml"/><Relationship Id="rId5" Type="http://schemas.openxmlformats.org/officeDocument/2006/relationships/image" Target="../media/image38.jpg"/><Relationship Id="rId4" Type="http://schemas.openxmlformats.org/officeDocument/2006/relationships/hyperlink" Target="https://github.com/thomasnield/kotlin_linear_regression/"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ki/Mathematical_optimization"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www.youtube.com/watch?v=ConmIDAzRqI"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0.svg"/></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raw.githubusercontent.com/thomasnield/blog_articles/master/linear_programming_with_kotlin_part_iii/images/timeline_concept_coverage3.jpg" TargetMode="Externa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diagramLayout" Target="../diagrams/layout30.xml"/><Relationship Id="rId13" Type="http://schemas.openxmlformats.org/officeDocument/2006/relationships/image" Target="../media/image640.png"/><Relationship Id="rId18" Type="http://schemas.openxmlformats.org/officeDocument/2006/relationships/image" Target="../media/image690.png"/><Relationship Id="rId26" Type="http://schemas.openxmlformats.org/officeDocument/2006/relationships/image" Target="../media/image64.svg"/><Relationship Id="rId3" Type="http://schemas.openxmlformats.org/officeDocument/2006/relationships/diagramLayout" Target="../diagrams/layout3.xml"/><Relationship Id="rId21" Type="http://schemas.openxmlformats.org/officeDocument/2006/relationships/image" Target="../media/image720.png"/><Relationship Id="rId7" Type="http://schemas.openxmlformats.org/officeDocument/2006/relationships/diagramData" Target="../diagrams/data4.xml"/><Relationship Id="rId12" Type="http://schemas.openxmlformats.org/officeDocument/2006/relationships/image" Target="../media/image60.svg"/><Relationship Id="rId17" Type="http://schemas.openxmlformats.org/officeDocument/2006/relationships/image" Target="../media/image680.png"/><Relationship Id="rId25" Type="http://schemas.openxmlformats.org/officeDocument/2006/relationships/image" Target="../media/image63.png"/><Relationship Id="rId2" Type="http://schemas.openxmlformats.org/officeDocument/2006/relationships/diagramData" Target="../diagrams/data3.xml"/><Relationship Id="rId16" Type="http://schemas.openxmlformats.org/officeDocument/2006/relationships/image" Target="../media/image670.png"/><Relationship Id="rId20" Type="http://schemas.openxmlformats.org/officeDocument/2006/relationships/image" Target="../media/image710.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59.png"/><Relationship Id="rId24" Type="http://schemas.openxmlformats.org/officeDocument/2006/relationships/image" Target="../media/image62.svg"/><Relationship Id="rId5" Type="http://schemas.openxmlformats.org/officeDocument/2006/relationships/diagramColors" Target="../diagrams/colors3.xml"/><Relationship Id="rId15" Type="http://schemas.openxmlformats.org/officeDocument/2006/relationships/image" Target="../media/image660.png"/><Relationship Id="rId23" Type="http://schemas.openxmlformats.org/officeDocument/2006/relationships/image" Target="../media/image61.png"/><Relationship Id="rId10" Type="http://schemas.openxmlformats.org/officeDocument/2006/relationships/diagramColors" Target="../diagrams/colors30.xml"/><Relationship Id="rId19" Type="http://schemas.openxmlformats.org/officeDocument/2006/relationships/image" Target="../media/image700.png"/><Relationship Id="rId4" Type="http://schemas.openxmlformats.org/officeDocument/2006/relationships/diagramQuickStyle" Target="../diagrams/quickStyle3.xml"/><Relationship Id="rId9" Type="http://schemas.openxmlformats.org/officeDocument/2006/relationships/diagramQuickStyle" Target="../diagrams/quickStyle30.xml"/><Relationship Id="rId14" Type="http://schemas.openxmlformats.org/officeDocument/2006/relationships/image" Target="../media/image650.png"/><Relationship Id="rId22" Type="http://schemas.openxmlformats.org/officeDocument/2006/relationships/image" Target="../media/image73.png"/></Relationships>
</file>

<file path=ppt/slides/_rels/slide98.xml.rels><?xml version="1.0" encoding="UTF-8" standalone="yes"?>
<Relationships xmlns="http://schemas.openxmlformats.org/package/2006/relationships"><Relationship Id="rId8" Type="http://schemas.openxmlformats.org/officeDocument/2006/relationships/diagramLayout" Target="../diagrams/layout40.xml"/><Relationship Id="rId13" Type="http://schemas.openxmlformats.org/officeDocument/2006/relationships/image" Target="../media/image59.png"/><Relationship Id="rId18" Type="http://schemas.openxmlformats.org/officeDocument/2006/relationships/image" Target="../media/image81.png"/><Relationship Id="rId26" Type="http://schemas.openxmlformats.org/officeDocument/2006/relationships/image" Target="../media/image63.png"/><Relationship Id="rId3" Type="http://schemas.openxmlformats.org/officeDocument/2006/relationships/diagramLayout" Target="../diagrams/layout4.xml"/><Relationship Id="rId21" Type="http://schemas.openxmlformats.org/officeDocument/2006/relationships/image" Target="../media/image84.png"/><Relationship Id="rId7" Type="http://schemas.openxmlformats.org/officeDocument/2006/relationships/diagramData" Target="../diagrams/data6.xml"/><Relationship Id="rId12" Type="http://schemas.openxmlformats.org/officeDocument/2006/relationships/image" Target="../media/image650.png"/><Relationship Id="rId17" Type="http://schemas.openxmlformats.org/officeDocument/2006/relationships/image" Target="../media/image80.png"/><Relationship Id="rId25" Type="http://schemas.openxmlformats.org/officeDocument/2006/relationships/image" Target="../media/image62.svg"/><Relationship Id="rId2" Type="http://schemas.openxmlformats.org/officeDocument/2006/relationships/diagramData" Target="../diagrams/data5.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640.png"/><Relationship Id="rId24" Type="http://schemas.openxmlformats.org/officeDocument/2006/relationships/image" Target="../media/image61.png"/><Relationship Id="rId5" Type="http://schemas.openxmlformats.org/officeDocument/2006/relationships/diagramColors" Target="../diagrams/colors4.xml"/><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diagramColors" Target="../diagrams/colors40.xml"/><Relationship Id="rId19" Type="http://schemas.openxmlformats.org/officeDocument/2006/relationships/image" Target="../media/image82.png"/><Relationship Id="rId4" Type="http://schemas.openxmlformats.org/officeDocument/2006/relationships/diagramQuickStyle" Target="../diagrams/quickStyle4.xml"/><Relationship Id="rId9" Type="http://schemas.openxmlformats.org/officeDocument/2006/relationships/diagramQuickStyle" Target="../diagrams/quickStyle40.xml"/><Relationship Id="rId14" Type="http://schemas.openxmlformats.org/officeDocument/2006/relationships/image" Target="../media/image60.svg"/><Relationship Id="rId22" Type="http://schemas.openxmlformats.org/officeDocument/2006/relationships/image" Target="../media/image85.png"/><Relationship Id="rId27" Type="http://schemas.openxmlformats.org/officeDocument/2006/relationships/image" Target="../media/image64.svg"/></Relationships>
</file>

<file path=ppt/slides/_rels/slide9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Intro to Optimization</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Practical AI for Practical Problems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10</a:t>
            </a:fld>
            <a:endParaRPr sz="2176">
              <a:latin typeface="Arial"/>
              <a:cs typeface="Arial"/>
            </a:endParaRPr>
          </a:p>
        </p:txBody>
      </p:sp>
      <p:sp>
        <p:nvSpPr>
          <p:cNvPr id="3" name="object 3"/>
          <p:cNvSpPr txBox="1"/>
          <p:nvPr/>
        </p:nvSpPr>
        <p:spPr>
          <a:xfrm>
            <a:off x="671789" y="1662556"/>
            <a:ext cx="11030382" cy="4716350"/>
          </a:xfrm>
          <a:prstGeom prst="rect">
            <a:avLst/>
          </a:prstGeom>
        </p:spPr>
        <p:txBody>
          <a:bodyPr vert="horz" wrap="square" lIns="0" tIns="33014" rIns="0" bIns="0" rtlCol="0">
            <a:spAutoFit/>
          </a:bodyPr>
          <a:lstStyle/>
          <a:p>
            <a:pPr marL="15356" marR="6142">
              <a:lnSpc>
                <a:spcPct val="150000"/>
              </a:lnSpc>
              <a:spcBef>
                <a:spcPts val="1000"/>
              </a:spcBef>
              <a:spcAft>
                <a:spcPts val="1200"/>
              </a:spcAft>
            </a:pPr>
            <a:r>
              <a:rPr lang="en-US" b="1" dirty="0">
                <a:solidFill>
                  <a:schemeClr val="tx1">
                    <a:lumMod val="75000"/>
                    <a:lumOff val="25000"/>
                  </a:schemeClr>
                </a:solidFill>
              </a:rPr>
              <a:t>Discrete optimization is a space of algorithms that tries to find a  feasible or optimal solution to a constrained problem with a “discrete” nature.</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Scheduling classrooms, staff, transportation, sports teams, and manufacturing  </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Finding an optimal route for vehicles to visit multiple destinations</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Optimizing manufacturing operations </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 Solving a Sudoku or Chess game</a:t>
            </a:r>
            <a:endParaRPr lang="en-US" b="1" dirty="0">
              <a:solidFill>
                <a:schemeClr val="tx1">
                  <a:lumMod val="75000"/>
                  <a:lumOff val="25000"/>
                </a:schemeClr>
              </a:solidFill>
            </a:endParaRPr>
          </a:p>
          <a:p>
            <a:pPr marL="15356" marR="1609264">
              <a:lnSpc>
                <a:spcPct val="150000"/>
              </a:lnSpc>
              <a:spcBef>
                <a:spcPts val="1000"/>
              </a:spcBef>
              <a:spcAft>
                <a:spcPts val="1200"/>
              </a:spcAft>
            </a:pPr>
            <a:r>
              <a:rPr lang="en-US" b="1" dirty="0">
                <a:solidFill>
                  <a:schemeClr val="tx1">
                    <a:lumMod val="75000"/>
                    <a:lumOff val="25000"/>
                  </a:schemeClr>
                </a:solidFill>
              </a:rPr>
              <a:t>Discrete optimization is a mixed bag of algorithms and  techniques, which can be built from scratch or with the  assistance of a library.</a:t>
            </a:r>
          </a:p>
        </p:txBody>
      </p:sp>
      <p:sp>
        <p:nvSpPr>
          <p:cNvPr id="8" name="Rectangle 7">
            <a:extLst>
              <a:ext uri="{FF2B5EF4-FFF2-40B4-BE49-F238E27FC236}">
                <a16:creationId xmlns:a16="http://schemas.microsoft.com/office/drawing/2014/main" id="{9C8FD00F-F670-45BC-B551-1B32485092ED}"/>
              </a:ext>
            </a:extLst>
          </p:cNvPr>
          <p:cNvSpPr/>
          <p:nvPr/>
        </p:nvSpPr>
        <p:spPr>
          <a:xfrm>
            <a:off x="671789" y="678261"/>
            <a:ext cx="5304657" cy="523220"/>
          </a:xfrm>
          <a:prstGeom prst="rect">
            <a:avLst/>
          </a:prstGeom>
        </p:spPr>
        <p:txBody>
          <a:bodyPr vert="horz" lIns="91440" tIns="45720" rIns="91440" bIns="45720" rtlCol="0" anchor="b" anchorCtr="0">
            <a:normAutofit/>
          </a:bodyPr>
          <a:lstStyle/>
          <a:p>
            <a:pPr>
              <a:spcBef>
                <a:spcPct val="0"/>
              </a:spcBef>
            </a:pPr>
            <a:r>
              <a:rPr lang="en-US" sz="2800" dirty="0">
                <a:solidFill>
                  <a:schemeClr val="bg2">
                    <a:lumMod val="25000"/>
                  </a:schemeClr>
                </a:solidFill>
                <a:latin typeface="+mj-lt"/>
                <a:ea typeface="+mj-ea"/>
                <a:cs typeface="+mj-cs"/>
              </a:rPr>
              <a:t>What is Discrete Optimization?</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1149586" cy="4974336"/>
          </a:xfrm>
        </p:spPr>
        <p:txBody>
          <a:bodyPr>
            <a:normAutofit/>
          </a:bodyPr>
          <a:lstStyle/>
          <a:p>
            <a:r>
              <a:rPr lang="en-US" dirty="0"/>
              <a:t>Next, let’s see how many items we can fit with our capacity of 24, starting with the highest value/weight ratio item first. </a:t>
            </a:r>
          </a:p>
          <a:p>
            <a:r>
              <a:rPr lang="en-US" dirty="0"/>
              <a:t>Then we take a fraction of the last item that exceeds the capacity so it matches capacity, and multiply that fraction against that item’s value to get a relaxed achievable value. </a:t>
            </a:r>
          </a:p>
          <a:p>
            <a:endParaRPr lang="en-US" b="1" dirty="0"/>
          </a:p>
          <a:p>
            <a:endParaRPr lang="en-US" b="1"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366663">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baseline="0" dirty="0">
                              <a:solidFill>
                                <a:schemeClr val="bg1">
                                  <a:lumMod val="50000"/>
                                </a:schemeClr>
                              </a:solidFill>
                              <a:latin typeface="+mn-lt"/>
                              <a:ea typeface="+mn-ea"/>
                              <a:cs typeface="+mn-cs"/>
                            </a:rPr>
                            <a:t>$30 + $40 + $50 + $10 = $130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$30 + $40 + $50 + </a:t>
                          </a:r>
                          <a14:m>
                            <m:oMath xmlns:m="http://schemas.openxmlformats.org/officeDocument/2006/math">
                              <m:d>
                                <m:dPr>
                                  <m:ctrlPr>
                                    <a:rPr lang="en-US" sz="1400" i="1" dirty="0" smtClean="0">
                                      <a:latin typeface="Cambria Math" panose="02040503050406030204" pitchFamily="18" charset="0"/>
                                    </a:rPr>
                                  </m:ctrlPr>
                                </m:dPr>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24−20</m:t>
                                      </m:r>
                                    </m:num>
                                    <m:den>
                                      <m:r>
                                        <a:rPr lang="en-US" sz="1400" b="0" i="1" smtClean="0">
                                          <a:latin typeface="Cambria Math" panose="02040503050406030204" pitchFamily="18" charset="0"/>
                                        </a:rPr>
                                        <m:t>5</m:t>
                                      </m:r>
                                    </m:den>
                                  </m:f>
                                </m:e>
                              </m:d>
                              <m:r>
                                <a:rPr lang="en-US" sz="1400" i="1" dirty="0" smtClean="0">
                                  <a:latin typeface="Cambria Math" panose="02040503050406030204" pitchFamily="18" charset="0"/>
                                </a:rPr>
                                <m:t> </m:t>
                              </m:r>
                            </m:oMath>
                          </a14:m>
                          <a:r>
                            <a:rPr lang="en-US" sz="1400" dirty="0"/>
                            <a:t>($10) </a:t>
                          </a:r>
                          <a:r>
                            <a:rPr lang="en-US" sz="1400" baseline="0" dirty="0"/>
                            <a:t> = $128</a:t>
                          </a:r>
                          <a:endParaRPr lang="en-US" sz="1400" dirty="0"/>
                        </a:p>
                      </a:txBody>
                      <a:tcPr/>
                    </a:tc>
                    <a:extLst>
                      <a:ext uri="{0D108BD9-81ED-4DB2-BD59-A6C34878D82A}">
                        <a16:rowId xmlns:a16="http://schemas.microsoft.com/office/drawing/2014/main" val="535159019"/>
                      </a:ext>
                    </a:extLst>
                  </a:tr>
                </a:tbl>
              </a:graphicData>
            </a:graphic>
          </p:graphicFrame>
        </mc:Choice>
        <mc:Fallback xmlns="">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624078">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endParaRPr lang="en-US"/>
                        </a:p>
                      </a:txBody>
                      <a:tcPr>
                        <a:blipFill>
                          <a:blip r:embed="rId2"/>
                          <a:stretch>
                            <a:fillRect l="-214605" t="-310680" r="-687" b="-1942"/>
                          </a:stretch>
                        </a:blipFill>
                      </a:tcPr>
                    </a:tc>
                    <a:extLst>
                      <a:ext uri="{0D108BD9-81ED-4DB2-BD59-A6C34878D82A}">
                        <a16:rowId xmlns:a16="http://schemas.microsoft.com/office/drawing/2014/main" val="535159019"/>
                      </a:ext>
                    </a:extLst>
                  </a:tr>
                </a:tbl>
              </a:graphicData>
            </a:graphic>
          </p:graphicFrame>
        </mc:Fallback>
      </mc:AlternateContent>
      <p:sp>
        <p:nvSpPr>
          <p:cNvPr id="5" name="Oval 4">
            <a:extLst>
              <a:ext uri="{FF2B5EF4-FFF2-40B4-BE49-F238E27FC236}">
                <a16:creationId xmlns:a16="http://schemas.microsoft.com/office/drawing/2014/main" id="{F734264E-0AD7-444C-97C6-BDCFF495F198}"/>
              </a:ext>
            </a:extLst>
          </p:cNvPr>
          <p:cNvSpPr/>
          <p:nvPr/>
        </p:nvSpPr>
        <p:spPr>
          <a:xfrm>
            <a:off x="10875100" y="5742652"/>
            <a:ext cx="553909" cy="58908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4C0FF2-C607-4A75-8B3D-72E3C59AA146}"/>
              </a:ext>
            </a:extLst>
          </p:cNvPr>
          <p:cNvSpPr txBox="1"/>
          <p:nvPr/>
        </p:nvSpPr>
        <p:spPr>
          <a:xfrm>
            <a:off x="9836776" y="6300216"/>
            <a:ext cx="24003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the max we can ever achieve</a:t>
            </a:r>
          </a:p>
        </p:txBody>
      </p:sp>
    </p:spTree>
    <p:extLst>
      <p:ext uri="{BB962C8B-B14F-4D97-AF65-F5344CB8AC3E}">
        <p14:creationId xmlns:p14="http://schemas.microsoft.com/office/powerpoint/2010/main" val="2171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Branch-and-Bound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tc>
                      <a:txBody>
                        <a:bodyPr/>
                        <a:lstStyle/>
                        <a:p>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a14:m>
                          <a:r>
                            <a:rPr lang="en-US" dirty="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endParaRPr lang="en-US"/>
                        </a:p>
                      </a:txBody>
                      <a:tcPr>
                        <a:blipFill>
                          <a:blip r:embed="rId11"/>
                          <a:stretch>
                            <a:fillRect l="-1042" t="-6557" r="-335417" b="-426230"/>
                          </a:stretch>
                        </a:blipFill>
                      </a:tcPr>
                    </a:tc>
                    <a:tc>
                      <a:txBody>
                        <a:bodyPr/>
                        <a:lstStyle/>
                        <a:p>
                          <a:endParaRPr lang="en-US"/>
                        </a:p>
                      </a:txBody>
                      <a:tcPr>
                        <a:blipFill>
                          <a:blip r:embed="rId11"/>
                          <a:stretch>
                            <a:fillRect l="-101042" t="-6557" r="-235417" b="-426230"/>
                          </a:stretch>
                        </a:blipFill>
                      </a:tcPr>
                    </a:tc>
                    <a:tc>
                      <a:txBody>
                        <a:bodyPr/>
                        <a:lstStyle/>
                        <a:p>
                          <a:endParaRPr lang="en-US"/>
                        </a:p>
                      </a:txBody>
                      <a:tcPr>
                        <a:blipFill>
                          <a:blip r:embed="rId11"/>
                          <a:stretch>
                            <a:fillRect l="-216854" t="-6557" r="-153933" b="-426230"/>
                          </a:stretch>
                        </a:blipFill>
                      </a:tcPr>
                    </a:tc>
                    <a:tc>
                      <a:txBody>
                        <a:bodyPr/>
                        <a:lstStyle/>
                        <a:p>
                          <a:endParaRPr lang="en-US"/>
                        </a:p>
                      </a:txBody>
                      <a:tcPr>
                        <a:blipFill>
                          <a:blip r:embed="rId11"/>
                          <a:stretch>
                            <a:fillRect l="-213636" t="-6557" r="-3788"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042" t="-106557" r="-335417" b="-326230"/>
                          </a:stretch>
                        </a:blipFill>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endParaRPr lang="en-US"/>
                        </a:p>
                      </a:txBody>
                      <a:tcPr>
                        <a:blipFill>
                          <a:blip r:embed="rId11"/>
                          <a:stretch>
                            <a:fillRect l="-1042" t="-206557" r="-335417" b="-226230"/>
                          </a:stretch>
                        </a:blipFill>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endParaRPr lang="en-US"/>
                        </a:p>
                      </a:txBody>
                      <a:tcPr>
                        <a:blipFill>
                          <a:blip r:embed="rId11"/>
                          <a:stretch>
                            <a:fillRect l="-1042" t="-306557" r="-335417" b="-126230"/>
                          </a:stretch>
                        </a:blipFill>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endParaRPr lang="en-US"/>
                        </a:p>
                      </a:txBody>
                      <a:tcPr>
                        <a:blipFill>
                          <a:blip r:embed="rId11"/>
                          <a:stretch>
                            <a:fillRect l="-1042" t="-406557" r="-335417" b="-26230"/>
                          </a:stretch>
                        </a:blipFill>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7235025" y="1443553"/>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7235025" y="1443553"/>
                <a:ext cx="914400" cy="914400"/>
              </a:xfrm>
              <a:prstGeom prst="rect">
                <a:avLst/>
              </a:prstGeom>
              <a:blipFill>
                <a:blip r:embed="rId12"/>
                <a:stretch>
                  <a:fillRect/>
                </a:stretch>
              </a:blipFill>
            </p:spPr>
            <p:txBody>
              <a:bodyPr/>
              <a:lstStyle/>
              <a:p>
                <a:r>
                  <a:rPr lang="en-US">
                    <a:noFill/>
                  </a:rPr>
                  <a:t> </a:t>
                </a:r>
              </a:p>
            </p:txBody>
          </p:sp>
        </mc:Fallback>
      </mc:AlternateContent>
      <p:pic>
        <p:nvPicPr>
          <p:cNvPr id="30" name="Graphic 29" descr="Thumbs up sign">
            <a:extLst>
              <a:ext uri="{FF2B5EF4-FFF2-40B4-BE49-F238E27FC236}">
                <a16:creationId xmlns:a16="http://schemas.microsoft.com/office/drawing/2014/main" id="{E560A96D-AF36-4BFC-9361-D3453E3A4FB1}"/>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49425" y="5767993"/>
            <a:ext cx="480172" cy="480172"/>
          </a:xfrm>
          <a:prstGeom prst="rect">
            <a:avLst/>
          </a:prstGeom>
        </p:spPr>
      </p:pic>
      <p:pic>
        <p:nvPicPr>
          <p:cNvPr id="38" name="Graphic 37" descr="Close">
            <a:extLst>
              <a:ext uri="{FF2B5EF4-FFF2-40B4-BE49-F238E27FC236}">
                <a16:creationId xmlns:a16="http://schemas.microsoft.com/office/drawing/2014/main" id="{1A18E1CC-C453-4A72-A6C7-DA506F037F7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80924" y="5810105"/>
            <a:ext cx="480173" cy="480173"/>
          </a:xfrm>
          <a:prstGeom prst="rect">
            <a:avLst/>
          </a:prstGeom>
        </p:spPr>
      </p:pic>
      <p:pic>
        <p:nvPicPr>
          <p:cNvPr id="39" name="Graphic 38" descr="Close">
            <a:extLst>
              <a:ext uri="{FF2B5EF4-FFF2-40B4-BE49-F238E27FC236}">
                <a16:creationId xmlns:a16="http://schemas.microsoft.com/office/drawing/2014/main" id="{061E8246-6D56-4C03-B954-B779FC18E0F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62854" y="3496716"/>
            <a:ext cx="480173" cy="480173"/>
          </a:xfrm>
          <a:prstGeom prst="rect">
            <a:avLst/>
          </a:prstGeom>
        </p:spPr>
      </p:pic>
      <p:pic>
        <p:nvPicPr>
          <p:cNvPr id="40" name="Graphic 39" descr="Close">
            <a:extLst>
              <a:ext uri="{FF2B5EF4-FFF2-40B4-BE49-F238E27FC236}">
                <a16:creationId xmlns:a16="http://schemas.microsoft.com/office/drawing/2014/main" id="{C4B8392E-88A3-4A0F-9513-CD52238EA6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42748" y="2236496"/>
            <a:ext cx="480173" cy="480173"/>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5DAEE3C-B6B9-440A-85C6-0C791DA7A7A0}"/>
                  </a:ext>
                </a:extLst>
              </p:cNvPr>
              <p:cNvSpPr txBox="1"/>
              <p:nvPr/>
            </p:nvSpPr>
            <p:spPr>
              <a:xfrm>
                <a:off x="8780663" y="202225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2" name="TextBox 41">
                <a:extLst>
                  <a:ext uri="{FF2B5EF4-FFF2-40B4-BE49-F238E27FC236}">
                    <a16:creationId xmlns:a16="http://schemas.microsoft.com/office/drawing/2014/main" id="{15DAEE3C-B6B9-440A-85C6-0C791DA7A7A0}"/>
                  </a:ext>
                </a:extLst>
              </p:cNvPr>
              <p:cNvSpPr txBox="1">
                <a:spLocks noRot="1" noChangeAspect="1" noMove="1" noResize="1" noEditPoints="1" noAdjustHandles="1" noChangeArrowheads="1" noChangeShapeType="1" noTextEdit="1"/>
              </p:cNvSpPr>
              <p:nvPr/>
            </p:nvSpPr>
            <p:spPr>
              <a:xfrm>
                <a:off x="8780663" y="2022250"/>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956028C-2555-4479-96E8-70C9675E9B9E}"/>
                  </a:ext>
                </a:extLst>
              </p:cNvPr>
              <p:cNvSpPr txBox="1"/>
              <p:nvPr/>
            </p:nvSpPr>
            <p:spPr>
              <a:xfrm>
                <a:off x="9811582" y="202785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3" name="TextBox 42">
                <a:extLst>
                  <a:ext uri="{FF2B5EF4-FFF2-40B4-BE49-F238E27FC236}">
                    <a16:creationId xmlns:a16="http://schemas.microsoft.com/office/drawing/2014/main" id="{9956028C-2555-4479-96E8-70C9675E9B9E}"/>
                  </a:ext>
                </a:extLst>
              </p:cNvPr>
              <p:cNvSpPr txBox="1">
                <a:spLocks noRot="1" noChangeAspect="1" noMove="1" noResize="1" noEditPoints="1" noAdjustHandles="1" noChangeArrowheads="1" noChangeShapeType="1" noTextEdit="1"/>
              </p:cNvSpPr>
              <p:nvPr/>
            </p:nvSpPr>
            <p:spPr>
              <a:xfrm>
                <a:off x="9811582" y="2027858"/>
                <a:ext cx="633531" cy="348992"/>
              </a:xfrm>
              <a:prstGeom prst="rect">
                <a:avLst/>
              </a:prstGeom>
              <a:blipFill>
                <a:blip r:embed="rId18"/>
                <a:stretch>
                  <a:fillRect t="-5263" r="-12621"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3FE96D7-B1F6-47E1-A23A-71074CC2D943}"/>
                  </a:ext>
                </a:extLst>
              </p:cNvPr>
              <p:cNvSpPr txBox="1"/>
              <p:nvPr/>
            </p:nvSpPr>
            <p:spPr>
              <a:xfrm>
                <a:off x="7895112" y="32810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4" name="TextBox 43">
                <a:extLst>
                  <a:ext uri="{FF2B5EF4-FFF2-40B4-BE49-F238E27FC236}">
                    <a16:creationId xmlns:a16="http://schemas.microsoft.com/office/drawing/2014/main" id="{A3FE96D7-B1F6-47E1-A23A-71074CC2D943}"/>
                  </a:ext>
                </a:extLst>
              </p:cNvPr>
              <p:cNvSpPr txBox="1">
                <a:spLocks noRot="1" noChangeAspect="1" noMove="1" noResize="1" noEditPoints="1" noAdjustHandles="1" noChangeArrowheads="1" noChangeShapeType="1" noTextEdit="1"/>
              </p:cNvSpPr>
              <p:nvPr/>
            </p:nvSpPr>
            <p:spPr>
              <a:xfrm>
                <a:off x="7895112" y="3281086"/>
                <a:ext cx="633531" cy="348992"/>
              </a:xfrm>
              <a:prstGeom prst="rect">
                <a:avLst/>
              </a:prstGeom>
              <a:blipFill>
                <a:blip r:embed="rId19"/>
                <a:stretch>
                  <a:fillRect t="-5263" r="-1250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72A7E20-9326-4AA3-99F0-B48E5843205C}"/>
                  </a:ext>
                </a:extLst>
              </p:cNvPr>
              <p:cNvSpPr txBox="1"/>
              <p:nvPr/>
            </p:nvSpPr>
            <p:spPr>
              <a:xfrm>
                <a:off x="8818373" y="325735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5" name="TextBox 44">
                <a:extLst>
                  <a:ext uri="{FF2B5EF4-FFF2-40B4-BE49-F238E27FC236}">
                    <a16:creationId xmlns:a16="http://schemas.microsoft.com/office/drawing/2014/main" id="{A72A7E20-9326-4AA3-99F0-B48E5843205C}"/>
                  </a:ext>
                </a:extLst>
              </p:cNvPr>
              <p:cNvSpPr txBox="1">
                <a:spLocks noRot="1" noChangeAspect="1" noMove="1" noResize="1" noEditPoints="1" noAdjustHandles="1" noChangeArrowheads="1" noChangeShapeType="1" noTextEdit="1"/>
              </p:cNvSpPr>
              <p:nvPr/>
            </p:nvSpPr>
            <p:spPr>
              <a:xfrm>
                <a:off x="8818373" y="3257351"/>
                <a:ext cx="633531" cy="348992"/>
              </a:xfrm>
              <a:prstGeom prst="rect">
                <a:avLst/>
              </a:prstGeom>
              <a:blipFill>
                <a:blip r:embed="rId20"/>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046373A-04A8-4BA4-8637-46C2CA165777}"/>
                  </a:ext>
                </a:extLst>
              </p:cNvPr>
              <p:cNvSpPr txBox="1"/>
              <p:nvPr/>
            </p:nvSpPr>
            <p:spPr>
              <a:xfrm>
                <a:off x="6925777" y="451387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5" name="TextBox 54">
                <a:extLst>
                  <a:ext uri="{FF2B5EF4-FFF2-40B4-BE49-F238E27FC236}">
                    <a16:creationId xmlns:a16="http://schemas.microsoft.com/office/drawing/2014/main" id="{3046373A-04A8-4BA4-8637-46C2CA165777}"/>
                  </a:ext>
                </a:extLst>
              </p:cNvPr>
              <p:cNvSpPr txBox="1">
                <a:spLocks noRot="1" noChangeAspect="1" noMove="1" noResize="1" noEditPoints="1" noAdjustHandles="1" noChangeArrowheads="1" noChangeShapeType="1" noTextEdit="1"/>
              </p:cNvSpPr>
              <p:nvPr/>
            </p:nvSpPr>
            <p:spPr>
              <a:xfrm>
                <a:off x="6925777" y="4513875"/>
                <a:ext cx="633531" cy="348992"/>
              </a:xfrm>
              <a:prstGeom prst="rect">
                <a:avLst/>
              </a:prstGeom>
              <a:blipFill>
                <a:blip r:embed="rId21"/>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CFFAB41-23C6-414E-A457-FFF1556A52AA}"/>
                  </a:ext>
                </a:extLst>
              </p:cNvPr>
              <p:cNvSpPr txBox="1"/>
              <p:nvPr/>
            </p:nvSpPr>
            <p:spPr>
              <a:xfrm>
                <a:off x="7950047" y="45056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6" name="TextBox 55">
                <a:extLst>
                  <a:ext uri="{FF2B5EF4-FFF2-40B4-BE49-F238E27FC236}">
                    <a16:creationId xmlns:a16="http://schemas.microsoft.com/office/drawing/2014/main" id="{7CFFAB41-23C6-414E-A457-FFF1556A52AA}"/>
                  </a:ext>
                </a:extLst>
              </p:cNvPr>
              <p:cNvSpPr txBox="1">
                <a:spLocks noRot="1" noChangeAspect="1" noMove="1" noResize="1" noEditPoints="1" noAdjustHandles="1" noChangeArrowheads="1" noChangeShapeType="1" noTextEdit="1"/>
              </p:cNvSpPr>
              <p:nvPr/>
            </p:nvSpPr>
            <p:spPr>
              <a:xfrm>
                <a:off x="7950047" y="4505696"/>
                <a:ext cx="633531" cy="348992"/>
              </a:xfrm>
              <a:prstGeom prst="rect">
                <a:avLst/>
              </a:prstGeom>
              <a:blipFill>
                <a:blip r:embed="rId22"/>
                <a:stretch>
                  <a:fillRect t="-5263" r="-11538"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0F8B6A8-4D9C-4BF9-9EA1-9249256D005D}"/>
                  </a:ext>
                </a:extLst>
              </p:cNvPr>
              <p:cNvSpPr txBox="1"/>
              <p:nvPr/>
            </p:nvSpPr>
            <p:spPr>
              <a:xfrm>
                <a:off x="6053939"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7" name="TextBox 66">
                <a:extLst>
                  <a:ext uri="{FF2B5EF4-FFF2-40B4-BE49-F238E27FC236}">
                    <a16:creationId xmlns:a16="http://schemas.microsoft.com/office/drawing/2014/main" id="{90F8B6A8-4D9C-4BF9-9EA1-9249256D005D}"/>
                  </a:ext>
                </a:extLst>
              </p:cNvPr>
              <p:cNvSpPr txBox="1">
                <a:spLocks noRot="1" noChangeAspect="1" noMove="1" noResize="1" noEditPoints="1" noAdjustHandles="1" noChangeArrowheads="1" noChangeShapeType="1" noTextEdit="1"/>
              </p:cNvSpPr>
              <p:nvPr/>
            </p:nvSpPr>
            <p:spPr>
              <a:xfrm>
                <a:off x="6053939" y="5556327"/>
                <a:ext cx="633531" cy="348992"/>
              </a:xfrm>
              <a:prstGeom prst="rect">
                <a:avLst/>
              </a:prstGeom>
              <a:blipFill>
                <a:blip r:embed="rId23"/>
                <a:stretch>
                  <a:fillRect t="-3448" r="-9615"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4090B11-347C-498D-B345-D0C24B249984}"/>
                  </a:ext>
                </a:extLst>
              </p:cNvPr>
              <p:cNvSpPr txBox="1"/>
              <p:nvPr/>
            </p:nvSpPr>
            <p:spPr>
              <a:xfrm>
                <a:off x="6997505"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C4090B11-347C-498D-B345-D0C24B249984}"/>
                  </a:ext>
                </a:extLst>
              </p:cNvPr>
              <p:cNvSpPr txBox="1">
                <a:spLocks noRot="1" noChangeAspect="1" noMove="1" noResize="1" noEditPoints="1" noAdjustHandles="1" noChangeArrowheads="1" noChangeShapeType="1" noTextEdit="1"/>
              </p:cNvSpPr>
              <p:nvPr/>
            </p:nvSpPr>
            <p:spPr>
              <a:xfrm>
                <a:off x="6997505" y="5556327"/>
                <a:ext cx="633531" cy="348992"/>
              </a:xfrm>
              <a:prstGeom prst="rect">
                <a:avLst/>
              </a:prstGeom>
              <a:blipFill>
                <a:blip r:embed="rId24"/>
                <a:stretch>
                  <a:fillRect t="-3448" r="-9615" b="-3448"/>
                </a:stretch>
              </a:blipFill>
            </p:spPr>
            <p:txBody>
              <a:bodyPr/>
              <a:lstStyle/>
              <a:p>
                <a:r>
                  <a:rPr lang="en-US">
                    <a:noFill/>
                  </a:rPr>
                  <a:t> </a:t>
                </a:r>
              </a:p>
            </p:txBody>
          </p:sp>
        </mc:Fallback>
      </mc:AlternateContent>
      <p:pic>
        <p:nvPicPr>
          <p:cNvPr id="69" name="Graphic 68" descr="Close">
            <a:extLst>
              <a:ext uri="{FF2B5EF4-FFF2-40B4-BE49-F238E27FC236}">
                <a16:creationId xmlns:a16="http://schemas.microsoft.com/office/drawing/2014/main" id="{FCC85549-B3DA-4C73-8D91-5C4FDCAECCF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35138" y="4688371"/>
            <a:ext cx="480173" cy="480173"/>
          </a:xfrm>
          <a:prstGeom prst="rect">
            <a:avLst/>
          </a:prstGeom>
        </p:spPr>
      </p:pic>
      <p:sp>
        <p:nvSpPr>
          <p:cNvPr id="20" name="Content Placeholder 2">
            <a:extLst>
              <a:ext uri="{FF2B5EF4-FFF2-40B4-BE49-F238E27FC236}">
                <a16:creationId xmlns:a16="http://schemas.microsoft.com/office/drawing/2014/main" id="{D1303BB9-7B7A-4E54-8DF0-E0D81FB88900}"/>
              </a:ext>
            </a:extLst>
          </p:cNvPr>
          <p:cNvSpPr>
            <a:spLocks noGrp="1"/>
          </p:cNvSpPr>
          <p:nvPr>
            <p:ph sz="quarter" idx="10"/>
          </p:nvPr>
        </p:nvSpPr>
        <p:spPr>
          <a:xfrm>
            <a:off x="521207" y="1435608"/>
            <a:ext cx="3912866" cy="4974336"/>
          </a:xfrm>
        </p:spPr>
        <p:txBody>
          <a:bodyPr>
            <a:normAutofit fontScale="92500"/>
          </a:bodyPr>
          <a:lstStyle/>
          <a:p>
            <a:r>
              <a:rPr lang="en-US" dirty="0"/>
              <a:t>Finally, let’s create a new search tree exploring items in this heuristic order. </a:t>
            </a:r>
          </a:p>
          <a:p>
            <a:r>
              <a:rPr lang="en-US" dirty="0"/>
              <a:t>Along the way, we will calculate the </a:t>
            </a:r>
            <a:r>
              <a:rPr lang="en-US" sz="1700" b="1" dirty="0">
                <a:solidFill>
                  <a:srgbClr val="D24726"/>
                </a:solidFill>
                <a:latin typeface="Segoe UI Semibold" panose="020B0702040204020203" pitchFamily="34" charset="0"/>
                <a:cs typeface="Segoe UI Semibold" panose="020B0702040204020203" pitchFamily="34" charset="0"/>
              </a:rPr>
              <a:t>relaxed bounded value </a:t>
            </a:r>
            <a:r>
              <a:rPr lang="en-US" dirty="0"/>
              <a:t>at each node to see what is achievable. If that value is inferior the best solution found, we prune and terminate that branch. </a:t>
            </a:r>
          </a:p>
          <a:p>
            <a:r>
              <a:rPr lang="en-US" dirty="0"/>
              <a:t>Using this technique, look how much more efficiently our search turned out on the right!</a:t>
            </a:r>
          </a:p>
        </p:txBody>
      </p:sp>
    </p:spTree>
    <p:extLst>
      <p:ext uri="{BB962C8B-B14F-4D97-AF65-F5344CB8AC3E}">
        <p14:creationId xmlns:p14="http://schemas.microsoft.com/office/powerpoint/2010/main" val="17687935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425F-7E40-4C43-9840-689A2134412D}"/>
              </a:ext>
            </a:extLst>
          </p:cNvPr>
          <p:cNvSpPr>
            <a:spLocks noGrp="1"/>
          </p:cNvSpPr>
          <p:nvPr>
            <p:ph type="title"/>
          </p:nvPr>
        </p:nvSpPr>
        <p:spPr/>
        <p:txBody>
          <a:bodyPr/>
          <a:lstStyle/>
          <a:p>
            <a:r>
              <a:rPr lang="en-US" dirty="0"/>
              <a:t>Solving with </a:t>
            </a:r>
            <a:r>
              <a:rPr lang="en-US" dirty="0" err="1"/>
              <a:t>PuLP</a:t>
            </a:r>
            <a:endParaRPr lang="en-US" dirty="0"/>
          </a:p>
        </p:txBody>
      </p:sp>
      <p:sp>
        <p:nvSpPr>
          <p:cNvPr id="5" name="Rectangle 2">
            <a:extLst>
              <a:ext uri="{FF2B5EF4-FFF2-40B4-BE49-F238E27FC236}">
                <a16:creationId xmlns:a16="http://schemas.microsoft.com/office/drawing/2014/main" id="{5CC7EEFA-337D-4A75-8B36-36316BFA8D4A}"/>
              </a:ext>
            </a:extLst>
          </p:cNvPr>
          <p:cNvSpPr>
            <a:spLocks noGrp="1" noChangeArrowheads="1"/>
          </p:cNvSpPr>
          <p:nvPr>
            <p:ph sz="quarter" idx="10"/>
          </p:nvPr>
        </p:nvSpPr>
        <p:spPr bwMode="auto">
          <a:xfrm>
            <a:off x="6637267" y="1562673"/>
            <a:ext cx="491352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x_a</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x_b</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x_c</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x_d</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"Knapsack 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weight constraint where items can't exceed 24</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x_a</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=0.0,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x_b</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x_c</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x_d</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39E9A64-6F67-4A53-8F0E-43227806683C}"/>
              </a:ext>
            </a:extLst>
          </p:cNvPr>
          <p:cNvSpPr txBox="1"/>
          <p:nvPr/>
        </p:nvSpPr>
        <p:spPr>
          <a:xfrm>
            <a:off x="760228" y="1605516"/>
            <a:ext cx="5459819" cy="4573805"/>
          </a:xfrm>
          <a:prstGeom prst="rect">
            <a:avLst/>
          </a:prstGeom>
        </p:spPr>
        <p:txBody>
          <a:bodyPr vert="horz" wrap="square" lIns="91440" tIns="45720" rIns="91440" bIns="45720" rtlCol="0">
            <a:normAutofit lnSpcReduction="1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 can create this branch-and-bound search tree from scratch, but most people will use libraries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2"/>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3"/>
              </a:rPr>
              <a:t>PyOmo</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4"/>
              </a:rPr>
              <a:t>ojAlgo</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Python code to the right solves this knapsack problem using </a:t>
            </a:r>
            <a:r>
              <a:rPr lang="en-US" sz="1600" dirty="0" err="1">
                <a:solidFill>
                  <a:prstClr val="black">
                    <a:lumMod val="75000"/>
                    <a:lumOff val="25000"/>
                  </a:prstClr>
                </a:solidFill>
                <a:latin typeface="Segoe UI" panose="020B0502040204020203" pitchFamily="34" charset="0"/>
                <a:cs typeface="Segoe UI" panose="020B0502040204020203" pitchFamily="34" charset="0"/>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These libraries also allow dropping in licensed solvers that can improve performance for larger problems,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5"/>
              </a:rPr>
              <a:t>Gurobi</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IBM’s CPLEX</a:t>
            </a:r>
            <a:r>
              <a:rPr lang="en-US" sz="1600" dirty="0">
                <a:solidFill>
                  <a:prstClr val="black">
                    <a:lumMod val="75000"/>
                    <a:lumOff val="25000"/>
                  </a:prstClr>
                </a:solidFill>
                <a:latin typeface="Segoe UI" panose="020B0502040204020203" pitchFamily="34" charset="0"/>
                <a:cs typeface="Segoe UI" panose="020B0502040204020203" pitchFamily="34" charset="0"/>
              </a:rPr>
              <a:t> which costs over $10K.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Keep in mind these solvers are largely limited to linear problems, so no exponential constraints, sine functions, </a:t>
            </a:r>
            <a:r>
              <a:rPr lang="en-US" sz="1600" dirty="0" err="1">
                <a:solidFill>
                  <a:prstClr val="black">
                    <a:lumMod val="75000"/>
                    <a:lumOff val="25000"/>
                  </a:prstClr>
                </a:solidFill>
                <a:latin typeface="Segoe UI" panose="020B0502040204020203" pitchFamily="34" charset="0"/>
                <a:cs typeface="Segoe UI" panose="020B0502040204020203" pitchFamily="34" charset="0"/>
              </a:rPr>
              <a:t>etc</a:t>
            </a:r>
            <a:r>
              <a:rPr lang="en-US" sz="1600" dirty="0">
                <a:solidFill>
                  <a:prstClr val="black">
                    <a:lumMod val="75000"/>
                    <a:lumOff val="25000"/>
                  </a:prstClr>
                </a:solidFill>
                <a:latin typeface="Segoe UI" panose="020B0502040204020203" pitchFamily="34" charset="0"/>
                <a:cs typeface="Segoe UI" panose="020B0502040204020203" pitchFamily="34" charset="0"/>
              </a:rPr>
              <a:t>!</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We will learn more about linear programming in the next section.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6448024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Tree Search</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75242557"/>
              </p:ext>
            </p:extLst>
          </p:nvPr>
        </p:nvGraphicFramePr>
        <p:xfrm>
          <a:off x="539750" y="1435100"/>
          <a:ext cx="10964273" cy="347980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Precise, deterministic, and consistent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a thorough search while avoiding infeasible search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reason with and explain to others, even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Flexible and adaptable to many discrete problems, supporting a wide array of constraints and optimization objectives</a:t>
                      </a:r>
                    </a:p>
                  </a:txBody>
                  <a:tcPr/>
                </a:tc>
                <a:tc>
                  <a:txBody>
                    <a:bodyPr/>
                    <a:lstStyle/>
                    <a:p>
                      <a:pPr marL="285750" indent="-285750">
                        <a:buFont typeface="Arial" panose="020B0604020202020204" pitchFamily="34" charset="0"/>
                        <a:buChar char="•"/>
                      </a:pPr>
                      <a:r>
                        <a:rPr lang="en-US" dirty="0"/>
                        <a:t>Can be really slow if applied to improperly pruned or extremely large problems, heuristic and bounding is often necessary to prune search space feasibly.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necessarily designed for problems with continuous variables (unless you use decision trees/random forests-like paradigms)</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8690531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The Many Applications of Search Trees</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a:bodyPr>
          <a:lstStyle/>
          <a:p>
            <a:r>
              <a:rPr lang="en-US" b="1" dirty="0"/>
              <a:t>Tree search algorithms are used heavily in many areas of applied mathematics and “artificial intelligence”. </a:t>
            </a:r>
          </a:p>
          <a:p>
            <a:pPr marL="285750" indent="-285750">
              <a:buFont typeface="Arial" panose="020B0604020202020204" pitchFamily="34" charset="0"/>
              <a:buChar char="•"/>
            </a:pPr>
            <a:r>
              <a:rPr lang="en-US" dirty="0"/>
              <a:t>Permutations and combinations</a:t>
            </a:r>
          </a:p>
          <a:p>
            <a:pPr marL="285750" indent="-285750">
              <a:buFont typeface="Arial" panose="020B0604020202020204" pitchFamily="34" charset="0"/>
              <a:buChar char="•"/>
            </a:pPr>
            <a:r>
              <a:rPr lang="en-US" dirty="0">
                <a:hlinkClick r:id="rId2"/>
              </a:rPr>
              <a:t>Minimax</a:t>
            </a:r>
            <a:r>
              <a:rPr lang="en-US" dirty="0"/>
              <a:t> (used for Chess, game theory)</a:t>
            </a:r>
          </a:p>
          <a:p>
            <a:pPr marL="285750" indent="-285750">
              <a:buFont typeface="Arial" panose="020B0604020202020204" pitchFamily="34" charset="0"/>
              <a:buChar char="•"/>
            </a:pPr>
            <a:r>
              <a:rPr lang="en-US" dirty="0">
                <a:hlinkClick r:id="rId2"/>
              </a:rPr>
              <a:t>Alpha-Beta Pruning</a:t>
            </a:r>
            <a:r>
              <a:rPr lang="en-US" dirty="0"/>
              <a:t> (for Chess, adversarial search)</a:t>
            </a:r>
          </a:p>
          <a:p>
            <a:pPr marL="285750" indent="-285750">
              <a:buFont typeface="Arial" panose="020B0604020202020204" pitchFamily="34" charset="0"/>
              <a:buChar char="•"/>
            </a:pPr>
            <a:r>
              <a:rPr lang="en-US" dirty="0"/>
              <a:t>Branch-and-bound algorithms</a:t>
            </a:r>
          </a:p>
          <a:p>
            <a:pPr marL="285750" indent="-285750">
              <a:buFont typeface="Arial" panose="020B0604020202020204" pitchFamily="34" charset="0"/>
              <a:buChar char="•"/>
            </a:pPr>
            <a:r>
              <a:rPr lang="en-US" dirty="0"/>
              <a:t>Mixed Integer Programming </a:t>
            </a:r>
          </a:p>
          <a:p>
            <a:endParaRPr lang="en-US" dirty="0"/>
          </a:p>
          <a:p>
            <a:endParaRPr lang="en-US" dirty="0"/>
          </a:p>
        </p:txBody>
      </p:sp>
      <p:pic>
        <p:nvPicPr>
          <p:cNvPr id="8" name="Picture 7">
            <a:extLst>
              <a:ext uri="{FF2B5EF4-FFF2-40B4-BE49-F238E27FC236}">
                <a16:creationId xmlns:a16="http://schemas.microsoft.com/office/drawing/2014/main" id="{6B471957-31B1-4CBD-AC95-47087F60F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08" y="2223305"/>
            <a:ext cx="4209713" cy="2411389"/>
          </a:xfrm>
          <a:prstGeom prst="rect">
            <a:avLst/>
          </a:prstGeom>
        </p:spPr>
      </p:pic>
      <p:sp>
        <p:nvSpPr>
          <p:cNvPr id="9" name="TextBox 8">
            <a:extLst>
              <a:ext uri="{FF2B5EF4-FFF2-40B4-BE49-F238E27FC236}">
                <a16:creationId xmlns:a16="http://schemas.microsoft.com/office/drawing/2014/main" id="{B9F7376B-1BC1-440A-8D77-8FE74BF90B89}"/>
              </a:ext>
            </a:extLst>
          </p:cNvPr>
          <p:cNvSpPr txBox="1"/>
          <p:nvPr/>
        </p:nvSpPr>
        <p:spPr>
          <a:xfrm>
            <a:off x="7315200" y="4715540"/>
            <a:ext cx="4268972" cy="563525"/>
          </a:xfrm>
          <a:prstGeom prst="rect">
            <a:avLst/>
          </a:prstGeom>
        </p:spPr>
        <p:txBody>
          <a:bodyPr vert="horz" wrap="square" lIns="91440" tIns="45720" rIns="91440" bIns="45720" rtlCol="0">
            <a:normAutofit lnSpcReduction="10000"/>
          </a:bodyPr>
          <a:lstStyle/>
          <a:p>
            <a:pPr>
              <a:spcAft>
                <a:spcPts val="2000"/>
              </a:spcAft>
            </a:pPr>
            <a:r>
              <a:rPr lang="en-US" sz="1600" dirty="0"/>
              <a:t>The breakthrough “</a:t>
            </a:r>
            <a:r>
              <a:rPr lang="en-US" sz="1600" dirty="0">
                <a:hlinkClick r:id="rId4"/>
              </a:rPr>
              <a:t>MAC Hack VI</a:t>
            </a:r>
            <a:r>
              <a:rPr lang="en-US" sz="1600" dirty="0"/>
              <a:t>” chess program in 1965.</a:t>
            </a:r>
          </a:p>
        </p:txBody>
      </p:sp>
    </p:spTree>
    <p:extLst>
      <p:ext uri="{BB962C8B-B14F-4D97-AF65-F5344CB8AC3E}">
        <p14:creationId xmlns:p14="http://schemas.microsoft.com/office/powerpoint/2010/main" val="42816070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15" name="object 4">
            <a:extLst>
              <a:ext uri="{FF2B5EF4-FFF2-40B4-BE49-F238E27FC236}">
                <a16:creationId xmlns:a16="http://schemas.microsoft.com/office/drawing/2014/main" id="{C9296601-E737-44AF-99C2-40AF837863B7}"/>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23995566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4" name="Oval 3">
            <a:extLst>
              <a:ext uri="{FF2B5EF4-FFF2-40B4-BE49-F238E27FC236}">
                <a16:creationId xmlns:a16="http://schemas.microsoft.com/office/drawing/2014/main" id="{323913B5-05BC-4A7E-AC6D-5888C886A01E}"/>
              </a:ext>
            </a:extLst>
          </p:cNvPr>
          <p:cNvSpPr/>
          <p:nvPr/>
        </p:nvSpPr>
        <p:spPr>
          <a:xfrm>
            <a:off x="228600" y="2083981"/>
            <a:ext cx="1461977"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16930DC-7D49-4E28-8DF3-3769C77D9E87}"/>
              </a:ext>
            </a:extLst>
          </p:cNvPr>
          <p:cNvSpPr txBox="1"/>
          <p:nvPr/>
        </p:nvSpPr>
        <p:spPr>
          <a:xfrm>
            <a:off x="372140" y="3498112"/>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Unlike stochastic (random) algorithms, search trees usually cover an entire search space while pruning obvious infeasible/inferior solutions, and ultimately will find the optimal solution given enough time and correct heuristics.  </a:t>
            </a:r>
          </a:p>
        </p:txBody>
      </p:sp>
      <p:sp>
        <p:nvSpPr>
          <p:cNvPr id="13" name="object 4">
            <a:extLst>
              <a:ext uri="{FF2B5EF4-FFF2-40B4-BE49-F238E27FC236}">
                <a16:creationId xmlns:a16="http://schemas.microsoft.com/office/drawing/2014/main" id="{B219CBBB-70DC-4F6B-9116-FDC36EE5CD0C}"/>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11350556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42398856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3"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4" tooltip="https://creativecommons.org/licenses/by-sa/3.0/"/>
              </a:rPr>
              <a:t>CC BY-SA</a:t>
            </a:r>
            <a:endParaRPr lang="en-US" sz="900"/>
          </a:p>
        </p:txBody>
      </p:sp>
      <p:sp>
        <p:nvSpPr>
          <p:cNvPr id="19" name="Oval 18">
            <a:extLst>
              <a:ext uri="{FF2B5EF4-FFF2-40B4-BE49-F238E27FC236}">
                <a16:creationId xmlns:a16="http://schemas.microsoft.com/office/drawing/2014/main" id="{7BDC7950-5438-43E1-9A5D-29130A4911FB}"/>
              </a:ext>
            </a:extLst>
          </p:cNvPr>
          <p:cNvSpPr/>
          <p:nvPr/>
        </p:nvSpPr>
        <p:spPr>
          <a:xfrm>
            <a:off x="106326" y="3583093"/>
            <a:ext cx="5688418"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21419B3-C898-4BE5-A85D-9EACB54C9CBD}"/>
              </a:ext>
            </a:extLst>
          </p:cNvPr>
          <p:cNvSpPr txBox="1"/>
          <p:nvPr/>
        </p:nvSpPr>
        <p:spPr>
          <a:xfrm>
            <a:off x="6188150" y="4665338"/>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Think of “lateness” as the currency driving value for each shipment. To effectively do a branching search, we need to sort the items by a ratio dividing their value (lateness) by the weight. This will guide the heuristic to select the most critical items first. </a:t>
            </a:r>
          </a:p>
        </p:txBody>
      </p:sp>
      <p:pic>
        <p:nvPicPr>
          <p:cNvPr id="21" name="Picture 20">
            <a:extLst>
              <a:ext uri="{FF2B5EF4-FFF2-40B4-BE49-F238E27FC236}">
                <a16:creationId xmlns:a16="http://schemas.microsoft.com/office/drawing/2014/main" id="{5D57C1A1-E1BE-4695-B123-3BE0FBCB1026}"/>
              </a:ext>
            </a:extLst>
          </p:cNvPr>
          <p:cNvPicPr>
            <a:picLocks noChangeAspect="1"/>
          </p:cNvPicPr>
          <p:nvPr/>
        </p:nvPicPr>
        <p:blipFill>
          <a:blip r:embed="rId5" cstate="print">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59833" y="1392800"/>
            <a:ext cx="3820007" cy="2557195"/>
          </a:xfrm>
          <a:prstGeom prst="rect">
            <a:avLst/>
          </a:prstGeom>
        </p:spPr>
      </p:pic>
    </p:spTree>
    <p:extLst>
      <p:ext uri="{BB962C8B-B14F-4D97-AF65-F5344CB8AC3E}">
        <p14:creationId xmlns:p14="http://schemas.microsoft.com/office/powerpoint/2010/main" val="26460902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IV</a:t>
            </a:r>
            <a:br>
              <a:rPr lang="en-US" sz="4800" dirty="0">
                <a:solidFill>
                  <a:schemeClr val="bg1"/>
                </a:solidFill>
              </a:rPr>
            </a:br>
            <a:r>
              <a:rPr lang="en-US" sz="4800" dirty="0">
                <a:solidFill>
                  <a:schemeClr val="bg1"/>
                </a:solidFill>
              </a:rPr>
              <a:t>Linear Programming</a:t>
            </a:r>
          </a:p>
        </p:txBody>
      </p:sp>
    </p:spTree>
    <p:extLst>
      <p:ext uri="{BB962C8B-B14F-4D97-AF65-F5344CB8AC3E}">
        <p14:creationId xmlns:p14="http://schemas.microsoft.com/office/powerpoint/2010/main" val="26887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537-9BA1-47BC-A97F-A876DAE767B0}"/>
              </a:ext>
            </a:extLst>
          </p:cNvPr>
          <p:cNvSpPr>
            <a:spLocks noGrp="1"/>
          </p:cNvSpPr>
          <p:nvPr>
            <p:ph type="title"/>
          </p:nvPr>
        </p:nvSpPr>
        <p:spPr/>
        <p:txBody>
          <a:bodyPr/>
          <a:lstStyle/>
          <a:p>
            <a:r>
              <a:rPr lang="en-US" dirty="0"/>
              <a:t>What is Continuous Optimization?</a:t>
            </a:r>
          </a:p>
        </p:txBody>
      </p:sp>
      <p:sp>
        <p:nvSpPr>
          <p:cNvPr id="3" name="Content Placeholder 2">
            <a:extLst>
              <a:ext uri="{FF2B5EF4-FFF2-40B4-BE49-F238E27FC236}">
                <a16:creationId xmlns:a16="http://schemas.microsoft.com/office/drawing/2014/main" id="{6C84B92B-B748-4EF0-8CF0-4E1DD73B676A}"/>
              </a:ext>
            </a:extLst>
          </p:cNvPr>
          <p:cNvSpPr>
            <a:spLocks noGrp="1"/>
          </p:cNvSpPr>
          <p:nvPr>
            <p:ph sz="quarter" idx="10"/>
          </p:nvPr>
        </p:nvSpPr>
        <p:spPr>
          <a:xfrm>
            <a:off x="539495" y="1435608"/>
            <a:ext cx="11121281" cy="4974336"/>
          </a:xfrm>
        </p:spPr>
        <p:txBody>
          <a:bodyPr>
            <a:normAutofit/>
          </a:bodyPr>
          <a:lstStyle/>
          <a:p>
            <a:r>
              <a:rPr lang="en-US" b="1" dirty="0"/>
              <a:t>Continuous optimization is a space of algorithms that tries to find a feasible or optimal solution to a constrained problem with a “continuous” nature.</a:t>
            </a:r>
          </a:p>
          <a:p>
            <a:pPr lvl="2"/>
            <a:r>
              <a:rPr lang="en-US" dirty="0"/>
              <a:t>Finding an optimal mix of investments in a portfolio</a:t>
            </a:r>
          </a:p>
          <a:p>
            <a:pPr lvl="2"/>
            <a:r>
              <a:rPr lang="en-US" dirty="0"/>
              <a:t>Fitting a percentage of on-time performance to historical transportation data </a:t>
            </a:r>
          </a:p>
          <a:p>
            <a:pPr lvl="2"/>
            <a:r>
              <a:rPr lang="en-US" dirty="0"/>
              <a:t>Mixing food ingredients while minimizing costs with various suppliers. </a:t>
            </a:r>
          </a:p>
          <a:p>
            <a:pPr lvl="2"/>
            <a:r>
              <a:rPr lang="en-US" dirty="0"/>
              <a:t>Minimizing loss by calculating the optimal weights for a neural network</a:t>
            </a:r>
          </a:p>
          <a:p>
            <a:pPr marL="0" lvl="1" indent="0">
              <a:buNone/>
            </a:pPr>
            <a:r>
              <a:rPr lang="en-US" b="1" dirty="0"/>
              <a:t>Continuous optimization is ideally solved with linear programming or calculus techniques (e.g. gradient descent), but can also employ random-based algorithms. </a:t>
            </a:r>
          </a:p>
        </p:txBody>
      </p:sp>
    </p:spTree>
    <p:extLst>
      <p:ext uri="{BB962C8B-B14F-4D97-AF65-F5344CB8AC3E}">
        <p14:creationId xmlns:p14="http://schemas.microsoft.com/office/powerpoint/2010/main" val="41371531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Is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7143349" cy="5148072"/>
          </a:xfrm>
        </p:spPr>
        <p:txBody>
          <a:bodyPr>
            <a:normAutofit fontScale="85000" lnSpcReduction="10000"/>
          </a:bodyPr>
          <a:lstStyle/>
          <a:p>
            <a:r>
              <a:rPr lang="en-US" sz="2000" b="1" dirty="0">
                <a:solidFill>
                  <a:srgbClr val="D24726"/>
                </a:solidFill>
                <a:latin typeface="Segoe UI Semibold" panose="020B0702040204020203" pitchFamily="34" charset="0"/>
                <a:cs typeface="Segoe UI Semibold" panose="020B0702040204020203" pitchFamily="34" charset="0"/>
              </a:rPr>
              <a:t>Linear Programming </a:t>
            </a:r>
            <a:r>
              <a:rPr lang="en-US" sz="1800" b="1" dirty="0"/>
              <a:t>is the workhorse of operations research algorithms, and models variables, objectives, and constraints as linear relationships</a:t>
            </a:r>
          </a:p>
          <a:p>
            <a:pPr marL="285750" indent="-285750">
              <a:buFont typeface="Arial" panose="020B0604020202020204" pitchFamily="34" charset="0"/>
              <a:buChar char="•"/>
            </a:pPr>
            <a:r>
              <a:rPr lang="en-US" dirty="0"/>
              <a:t>LP models convert a problem into a system of linear equations. </a:t>
            </a:r>
          </a:p>
          <a:p>
            <a:pPr marL="285750" indent="-285750">
              <a:buFont typeface="Arial" panose="020B0604020202020204" pitchFamily="34" charset="0"/>
              <a:buChar char="•"/>
            </a:pPr>
            <a:r>
              <a:rPr lang="en-US" sz="1800" dirty="0"/>
              <a:t>Linear algebra technique</a:t>
            </a:r>
            <a:r>
              <a:rPr lang="en-US" dirty="0"/>
              <a:t>s will express these variables and constraints in matrix format, and use Gaussian elimination to solve for the variables. </a:t>
            </a:r>
          </a:p>
          <a:p>
            <a:pPr marL="285750" indent="-285750">
              <a:buFont typeface="Arial" panose="020B0604020202020204" pitchFamily="34" charset="0"/>
              <a:buChar char="•"/>
            </a:pPr>
            <a:r>
              <a:rPr lang="en-US" dirty="0"/>
              <a:t>When discrete/integer variables are involved, tree search algorithms can use linear programming to reduce the search space</a:t>
            </a:r>
          </a:p>
          <a:p>
            <a:r>
              <a:rPr lang="en-US" sz="1800" b="1" dirty="0"/>
              <a:t>Linear programming and the </a:t>
            </a:r>
            <a:r>
              <a:rPr lang="en-US" sz="2000" b="1" dirty="0">
                <a:solidFill>
                  <a:srgbClr val="D24726"/>
                </a:solidFill>
                <a:latin typeface="Segoe UI Semibold" panose="020B0702040204020203" pitchFamily="34" charset="0"/>
                <a:cs typeface="Segoe UI Semibold" panose="020B0702040204020203" pitchFamily="34" charset="0"/>
              </a:rPr>
              <a:t>simplex method</a:t>
            </a:r>
            <a:r>
              <a:rPr lang="en-US" sz="1800" b="1" dirty="0"/>
              <a:t> can be quite a rabbit hole, so we will </a:t>
            </a:r>
            <a:r>
              <a:rPr lang="en-US" b="1" dirty="0"/>
              <a:t>do an intuitive graphical approach </a:t>
            </a:r>
            <a:r>
              <a:rPr lang="en-US" sz="1800" b="1" dirty="0"/>
              <a:t>and encourage using libraries to do the linear algebra work for you. </a:t>
            </a:r>
          </a:p>
          <a:p>
            <a:r>
              <a:rPr lang="en-US" b="1" dirty="0">
                <a:hlinkClick r:id="rId2"/>
              </a:rPr>
              <a:t>https://en.wikipedia.org/wiki/Linear_programming</a:t>
            </a:r>
            <a:endParaRPr lang="en-US" b="1" dirty="0"/>
          </a:p>
        </p:txBody>
      </p:sp>
      <p:pic>
        <p:nvPicPr>
          <p:cNvPr id="4" name="Picture 2">
            <a:extLst>
              <a:ext uri="{FF2B5EF4-FFF2-40B4-BE49-F238E27FC236}">
                <a16:creationId xmlns:a16="http://schemas.microsoft.com/office/drawing/2014/main" id="{4E6DEF69-8B44-4634-81AF-C5F2E0F33D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37382" y="1435608"/>
            <a:ext cx="3815122" cy="381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49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A Brief History of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6222811" cy="5148072"/>
          </a:xfrm>
        </p:spPr>
        <p:txBody>
          <a:bodyPr>
            <a:normAutofit/>
          </a:bodyPr>
          <a:lstStyle/>
          <a:p>
            <a:pPr marL="285750" indent="-285750">
              <a:buFont typeface="Arial" panose="020B0604020202020204" pitchFamily="34" charset="0"/>
              <a:buChar char="•"/>
            </a:pPr>
            <a:r>
              <a:rPr lang="en-US" dirty="0"/>
              <a:t>Pioneered by Soviet economist Leonid Kantorovich in 1939 to reduce costs of the Soviet Army. </a:t>
            </a:r>
          </a:p>
          <a:p>
            <a:pPr marL="285750" indent="-285750">
              <a:buFont typeface="Arial" panose="020B0604020202020204" pitchFamily="34" charset="0"/>
              <a:buChar char="•"/>
            </a:pPr>
            <a:r>
              <a:rPr lang="en-US" dirty="0"/>
              <a:t>Further developed by T.C. Koopman (Dutch American) and Frank Lauren Hitchcock (American).</a:t>
            </a:r>
          </a:p>
          <a:p>
            <a:pPr marL="285750" indent="-285750">
              <a:buFont typeface="Arial" panose="020B0604020202020204" pitchFamily="34" charset="0"/>
              <a:buChar char="•"/>
            </a:pPr>
            <a:r>
              <a:rPr lang="en-US" dirty="0"/>
              <a:t>The Simplex Method was then invented by George B. Dantzig in 1947 for the U.S. Air Force, and this is the breakthrough algorithm used today. </a:t>
            </a:r>
          </a:p>
          <a:p>
            <a:endParaRPr lang="en-US" dirty="0"/>
          </a:p>
        </p:txBody>
      </p:sp>
      <p:pic>
        <p:nvPicPr>
          <p:cNvPr id="8" name="Picture 7">
            <a:extLst>
              <a:ext uri="{FF2B5EF4-FFF2-40B4-BE49-F238E27FC236}">
                <a16:creationId xmlns:a16="http://schemas.microsoft.com/office/drawing/2014/main" id="{A8F6D2F1-9553-4D90-B6CD-729704FABD4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16310" y="1345018"/>
            <a:ext cx="1526645" cy="1967023"/>
          </a:xfrm>
          <a:prstGeom prst="rect">
            <a:avLst/>
          </a:prstGeom>
        </p:spPr>
      </p:pic>
      <p:pic>
        <p:nvPicPr>
          <p:cNvPr id="14" name="Picture 13">
            <a:extLst>
              <a:ext uri="{FF2B5EF4-FFF2-40B4-BE49-F238E27FC236}">
                <a16:creationId xmlns:a16="http://schemas.microsoft.com/office/drawing/2014/main" id="{0C95C2BF-B0A3-4DD7-B824-927277E0CA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29038" y="2537775"/>
            <a:ext cx="1394636" cy="2119846"/>
          </a:xfrm>
          <a:prstGeom prst="rect">
            <a:avLst/>
          </a:prstGeom>
        </p:spPr>
      </p:pic>
      <p:sp>
        <p:nvSpPr>
          <p:cNvPr id="15" name="TextBox 14">
            <a:extLst>
              <a:ext uri="{FF2B5EF4-FFF2-40B4-BE49-F238E27FC236}">
                <a16:creationId xmlns:a16="http://schemas.microsoft.com/office/drawing/2014/main" id="{2830A690-0953-460C-8288-069BA9C73F64}"/>
              </a:ext>
            </a:extLst>
          </p:cNvPr>
          <p:cNvSpPr txBox="1"/>
          <p:nvPr/>
        </p:nvSpPr>
        <p:spPr>
          <a:xfrm>
            <a:off x="10044948" y="4657621"/>
            <a:ext cx="1437167" cy="230832"/>
          </a:xfrm>
          <a:prstGeom prst="rect">
            <a:avLst/>
          </a:prstGeom>
        </p:spPr>
        <p:txBody>
          <a:bodyPr vert="horz" wrap="square" lIns="91440" tIns="45720" rIns="91440" bIns="45720" rtlCol="0">
            <a:spAutoFit/>
          </a:bodyPr>
          <a:lstStyle/>
          <a:p>
            <a:r>
              <a:rPr lang="en-US" sz="900" dirty="0"/>
              <a:t>George B. Dantzig</a:t>
            </a:r>
          </a:p>
        </p:txBody>
      </p:sp>
      <p:pic>
        <p:nvPicPr>
          <p:cNvPr id="17" name="Picture 16">
            <a:extLst>
              <a:ext uri="{FF2B5EF4-FFF2-40B4-BE49-F238E27FC236}">
                <a16:creationId xmlns:a16="http://schemas.microsoft.com/office/drawing/2014/main" id="{0BCC7386-94B1-4035-9903-6D3641D7865F}"/>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134601" y="3721477"/>
            <a:ext cx="2308354" cy="1754852"/>
          </a:xfrm>
          <a:prstGeom prst="rect">
            <a:avLst/>
          </a:prstGeom>
        </p:spPr>
      </p:pic>
      <p:sp>
        <p:nvSpPr>
          <p:cNvPr id="9" name="TextBox 8">
            <a:extLst>
              <a:ext uri="{FF2B5EF4-FFF2-40B4-BE49-F238E27FC236}">
                <a16:creationId xmlns:a16="http://schemas.microsoft.com/office/drawing/2014/main" id="{3903E70D-4F74-46EB-A21D-EED0B84B6770}"/>
              </a:ext>
            </a:extLst>
          </p:cNvPr>
          <p:cNvSpPr txBox="1"/>
          <p:nvPr/>
        </p:nvSpPr>
        <p:spPr>
          <a:xfrm>
            <a:off x="8136728" y="3315128"/>
            <a:ext cx="1437167" cy="230832"/>
          </a:xfrm>
          <a:prstGeom prst="rect">
            <a:avLst/>
          </a:prstGeom>
        </p:spPr>
        <p:txBody>
          <a:bodyPr vert="horz" wrap="square" lIns="91440" tIns="45720" rIns="91440" bIns="45720" rtlCol="0">
            <a:spAutoFit/>
          </a:bodyPr>
          <a:lstStyle/>
          <a:p>
            <a:r>
              <a:rPr lang="en-US" sz="900" dirty="0"/>
              <a:t>Leonid Kantorovich</a:t>
            </a:r>
          </a:p>
        </p:txBody>
      </p:sp>
      <p:sp>
        <p:nvSpPr>
          <p:cNvPr id="10" name="TextBox 9">
            <a:extLst>
              <a:ext uri="{FF2B5EF4-FFF2-40B4-BE49-F238E27FC236}">
                <a16:creationId xmlns:a16="http://schemas.microsoft.com/office/drawing/2014/main" id="{B819673D-DF68-4F38-8C8A-CD05F0DC7903}"/>
              </a:ext>
            </a:extLst>
          </p:cNvPr>
          <p:cNvSpPr txBox="1"/>
          <p:nvPr/>
        </p:nvSpPr>
        <p:spPr>
          <a:xfrm>
            <a:off x="7313299" y="5536429"/>
            <a:ext cx="2043202" cy="507831"/>
          </a:xfrm>
          <a:prstGeom prst="rect">
            <a:avLst/>
          </a:prstGeom>
        </p:spPr>
        <p:txBody>
          <a:bodyPr vert="horz" wrap="square" lIns="91440" tIns="45720" rIns="91440" bIns="45720" rtlCol="0">
            <a:spAutoFit/>
          </a:bodyPr>
          <a:lstStyle/>
          <a:p>
            <a:r>
              <a:rPr lang="en-US" sz="900" dirty="0"/>
              <a:t>George B. Dantzig being awarded National Medal of Science by </a:t>
            </a:r>
            <a:r>
              <a:rPr lang="en-US" sz="900" dirty="0" err="1"/>
              <a:t>by</a:t>
            </a:r>
            <a:r>
              <a:rPr lang="en-US" sz="900" dirty="0"/>
              <a:t> U.S. President Gerald Ford in 1976.</a:t>
            </a:r>
          </a:p>
        </p:txBody>
      </p:sp>
    </p:spTree>
    <p:extLst>
      <p:ext uri="{BB962C8B-B14F-4D97-AF65-F5344CB8AC3E}">
        <p14:creationId xmlns:p14="http://schemas.microsoft.com/office/powerpoint/2010/main" val="13624641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8"/>
            <a:ext cx="11187448" cy="3977640"/>
          </a:xfrm>
        </p:spPr>
        <p:txBody>
          <a:bodyPr>
            <a:normAutofit/>
          </a:bodyPr>
          <a:lstStyle/>
          <a:p>
            <a:r>
              <a:rPr lang="en-US" dirty="0"/>
              <a:t>You have two lines of products: the </a:t>
            </a:r>
            <a:r>
              <a:rPr lang="en-US" b="1" dirty="0">
                <a:solidFill>
                  <a:srgbClr val="FF0000"/>
                </a:solidFill>
              </a:rPr>
              <a:t>iPac</a:t>
            </a:r>
            <a:r>
              <a:rPr lang="en-US" dirty="0"/>
              <a:t> and </a:t>
            </a:r>
            <a:r>
              <a:rPr lang="en-US" b="1" dirty="0">
                <a:solidFill>
                  <a:srgbClr val="0070C0"/>
                </a:solidFill>
              </a:rPr>
              <a:t>iPac Ultra</a:t>
            </a:r>
            <a:r>
              <a:rPr lang="en-US" dirty="0"/>
              <a:t>. </a:t>
            </a:r>
          </a:p>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 </a:t>
            </a:r>
          </a:p>
          <a:p>
            <a:r>
              <a:rPr lang="en-US" dirty="0"/>
              <a:t>However, the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r>
              <a:rPr lang="en-US" b="1" dirty="0"/>
              <a:t>Only 45 kits </a:t>
            </a:r>
            <a:r>
              <a:rPr lang="en-US" dirty="0"/>
              <a:t>can be provided in a day, and an </a:t>
            </a:r>
            <a:r>
              <a:rPr lang="en-US" b="1" dirty="0">
                <a:solidFill>
                  <a:srgbClr val="FF0000"/>
                </a:solidFill>
              </a:rPr>
              <a:t>iPac</a:t>
            </a:r>
            <a:r>
              <a:rPr lang="en-US" dirty="0"/>
              <a:t> requires </a:t>
            </a:r>
            <a:r>
              <a:rPr lang="en-US" dirty="0">
                <a:solidFill>
                  <a:srgbClr val="FF0000"/>
                </a:solidFill>
              </a:rPr>
              <a:t>6 kits </a:t>
            </a:r>
            <a:r>
              <a:rPr lang="en-US" dirty="0"/>
              <a:t>while </a:t>
            </a:r>
            <a:r>
              <a:rPr lang="en-US" b="1" dirty="0">
                <a:solidFill>
                  <a:srgbClr val="0070C0"/>
                </a:solidFill>
              </a:rPr>
              <a:t>iPac Ultra</a:t>
            </a:r>
            <a:r>
              <a:rPr lang="en-US" dirty="0"/>
              <a:t> requires </a:t>
            </a:r>
            <a:r>
              <a:rPr lang="en-US" dirty="0">
                <a:solidFill>
                  <a:srgbClr val="0070C0"/>
                </a:solidFill>
              </a:rPr>
              <a:t>2 kits</a:t>
            </a:r>
            <a:r>
              <a:rPr lang="en-US" dirty="0"/>
              <a:t>. </a:t>
            </a:r>
          </a:p>
          <a:p>
            <a:r>
              <a:rPr lang="en-US" dirty="0"/>
              <a:t>Assuming all supply will be sold, how many of the </a:t>
            </a:r>
            <a:r>
              <a:rPr lang="en-US" b="1" dirty="0">
                <a:solidFill>
                  <a:srgbClr val="FF0000"/>
                </a:solidFill>
              </a:rPr>
              <a:t>iPac </a:t>
            </a:r>
            <a:r>
              <a:rPr lang="en-US" dirty="0"/>
              <a:t>and </a:t>
            </a:r>
            <a:r>
              <a:rPr lang="en-US" b="1" dirty="0">
                <a:solidFill>
                  <a:srgbClr val="0070C0"/>
                </a:solidFill>
              </a:rPr>
              <a:t>iPac Ultra </a:t>
            </a:r>
            <a:r>
              <a:rPr lang="en-US" dirty="0"/>
              <a:t>should we sell to maximize profit? </a:t>
            </a:r>
          </a:p>
          <a:p>
            <a:endParaRPr lang="en-US" dirty="0"/>
          </a:p>
        </p:txBody>
      </p:sp>
    </p:spTree>
    <p:extLst>
      <p:ext uri="{BB962C8B-B14F-4D97-AF65-F5344CB8AC3E}">
        <p14:creationId xmlns:p14="http://schemas.microsoft.com/office/powerpoint/2010/main" val="34602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21207" y="3479371"/>
                <a:ext cx="2910714" cy="1081349"/>
              </a:xfrm>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𝑦</m:t>
                      </m:r>
                      <m:r>
                        <a:rPr lang="en-US" b="0" i="1" smtClean="0">
                          <a:latin typeface="Cambria Math" panose="02040503050406030204" pitchFamily="18" charset="0"/>
                        </a:rPr>
                        <m:t>≤20 (</m:t>
                      </m:r>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𝑦</m:t>
                      </m:r>
                      <m:r>
                        <a:rPr lang="en-US" b="0" i="1" smtClean="0">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21207" y="3479371"/>
                <a:ext cx="2910714" cy="1081349"/>
              </a:xfrm>
              <a:blipFill>
                <a:blip r:embed="rId2"/>
                <a:stretch>
                  <a:fillRect/>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641D7ABA-BFA4-49CD-858F-0DB3CA748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First Constraint:</a:t>
            </a:r>
          </a:p>
          <a:p>
            <a:r>
              <a:rPr lang="en-US" dirty="0"/>
              <a:t>“A single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endParaRPr lang="en-US" dirty="0"/>
          </a:p>
          <a:p>
            <a:endParaRPr lang="en-US" dirty="0"/>
          </a:p>
        </p:txBody>
      </p:sp>
    </p:spTree>
    <p:extLst>
      <p:ext uri="{BB962C8B-B14F-4D97-AF65-F5344CB8AC3E}">
        <p14:creationId xmlns:p14="http://schemas.microsoft.com/office/powerpoint/2010/main" val="42873412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1993392"/>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Second Constraint:</a:t>
            </a:r>
          </a:p>
          <a:p>
            <a:r>
              <a:rPr lang="en-US" dirty="0"/>
              <a:t>“</a:t>
            </a:r>
            <a:r>
              <a:rPr lang="en-US" b="1" dirty="0"/>
              <a:t>Only 45 kits </a:t>
            </a:r>
            <a:r>
              <a:rPr lang="en-US" dirty="0"/>
              <a:t>can be provided in a day, and an </a:t>
            </a:r>
            <a:r>
              <a:rPr lang="en-US" b="1" dirty="0" err="1">
                <a:solidFill>
                  <a:srgbClr val="FF0000"/>
                </a:solidFill>
              </a:rPr>
              <a:t>iPac</a:t>
            </a:r>
            <a:r>
              <a:rPr lang="en-US" dirty="0"/>
              <a:t> requires </a:t>
            </a:r>
            <a:r>
              <a:rPr lang="en-US" dirty="0">
                <a:solidFill>
                  <a:srgbClr val="FF0000"/>
                </a:solidFill>
              </a:rPr>
              <a:t>6 kits </a:t>
            </a:r>
            <a:r>
              <a:rPr lang="en-US" dirty="0"/>
              <a:t>while </a:t>
            </a:r>
            <a:r>
              <a:rPr lang="en-US" b="1" dirty="0" err="1">
                <a:solidFill>
                  <a:srgbClr val="0070C0"/>
                </a:solidFill>
              </a:rPr>
              <a:t>iPac</a:t>
            </a:r>
            <a:r>
              <a:rPr lang="en-US" b="1" dirty="0">
                <a:solidFill>
                  <a:srgbClr val="0070C0"/>
                </a:solidFill>
              </a:rPr>
              <a:t> Ultra</a:t>
            </a:r>
            <a:r>
              <a:rPr lang="en-US" dirty="0"/>
              <a:t> requires </a:t>
            </a:r>
            <a:r>
              <a:rPr lang="en-US" dirty="0">
                <a:solidFill>
                  <a:srgbClr val="0070C0"/>
                </a:solidFill>
              </a:rPr>
              <a:t>2 kits</a:t>
            </a:r>
            <a:r>
              <a:rPr lang="en-US" dirty="0"/>
              <a:t>. “</a:t>
            </a:r>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718861-318C-46D7-A4AA-A8AC1C18AC4E}"/>
                  </a:ext>
                </a:extLst>
              </p:cNvPr>
              <p:cNvSpPr txBox="1"/>
              <p:nvPr/>
            </p:nvSpPr>
            <p:spPr>
              <a:xfrm>
                <a:off x="395927" y="3319272"/>
                <a:ext cx="300715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≤45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EE718861-318C-46D7-A4AA-A8AC1C18AC4E}"/>
                  </a:ext>
                </a:extLst>
              </p:cNvPr>
              <p:cNvSpPr txBox="1">
                <a:spLocks noRot="1" noChangeAspect="1" noMove="1" noResize="1" noEditPoints="1" noAdjustHandles="1" noChangeArrowheads="1" noChangeShapeType="1" noTextEdit="1"/>
              </p:cNvSpPr>
              <p:nvPr/>
            </p:nvSpPr>
            <p:spPr>
              <a:xfrm>
                <a:off x="395927" y="3319272"/>
                <a:ext cx="3007150" cy="9144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98230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70162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region where all the constraints overlap is the </a:t>
            </a:r>
            <a:r>
              <a:rPr lang="en-US" b="1" dirty="0">
                <a:solidFill>
                  <a:srgbClr val="D24726"/>
                </a:solidFill>
              </a:rPr>
              <a:t>feasible</a:t>
            </a:r>
            <a:r>
              <a:rPr lang="en-US" dirty="0"/>
              <a:t> region. </a:t>
            </a:r>
          </a:p>
          <a:p>
            <a:r>
              <a:rPr lang="en-US" dirty="0"/>
              <a:t>At one of the corners (called vertices) is the solution. </a:t>
            </a:r>
          </a:p>
          <a:p>
            <a:endParaRPr lang="en-US" dirty="0"/>
          </a:p>
          <a:p>
            <a:endParaRPr lang="en-US" dirty="0"/>
          </a:p>
        </p:txBody>
      </p:sp>
    </p:spTree>
    <p:extLst>
      <p:ext uri="{BB962C8B-B14F-4D97-AF65-F5344CB8AC3E}">
        <p14:creationId xmlns:p14="http://schemas.microsoft.com/office/powerpoint/2010/main" val="25946104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D63D895D-FDA7-41B6-8342-D39AFABED8C0}"/>
              </a:ext>
            </a:extLst>
          </p:cNvPr>
          <p:cNvCxnSpPr/>
          <p:nvPr/>
        </p:nvCxnSpPr>
        <p:spPr>
          <a:xfrm flipV="1">
            <a:off x="7494309" y="4477732"/>
            <a:ext cx="169683" cy="1979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6916F5D9-B9EC-47BB-9A51-8A9C0DFA6845}"/>
              </a:ext>
            </a:extLst>
          </p:cNvPr>
          <p:cNvCxnSpPr>
            <a:cxnSpLocks/>
          </p:cNvCxnSpPr>
          <p:nvPr/>
        </p:nvCxnSpPr>
        <p:spPr>
          <a:xfrm flipV="1">
            <a:off x="8913436" y="5524108"/>
            <a:ext cx="168112" cy="152401"/>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97179A63-B1E3-424C-8FAA-98A95220AF3E}"/>
              </a:ext>
            </a:extLst>
          </p:cNvPr>
          <p:cNvSpPr/>
          <p:nvPr/>
        </p:nvSpPr>
        <p:spPr>
          <a:xfrm>
            <a:off x="6730738"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34761517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On the next slide, we will see how to solve this using Python </a:t>
                </a:r>
                <a:r>
                  <a:rPr lang="en-US" dirty="0" err="1"/>
                  <a:t>PuLP</a:t>
                </a:r>
                <a:r>
                  <a:rPr lang="en-US" dirty="0"/>
                  <a:t>.</a:t>
                </a:r>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262B750-D73D-4619-8D79-2698D3BF87E9}"/>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3" name="Rectangle 2">
            <a:extLst>
              <a:ext uri="{FF2B5EF4-FFF2-40B4-BE49-F238E27FC236}">
                <a16:creationId xmlns:a16="http://schemas.microsoft.com/office/drawing/2014/main" id="{843A54AA-73D1-4B3C-BFA1-4A2FA17AC9EA}"/>
              </a:ext>
            </a:extLst>
          </p:cNvPr>
          <p:cNvSpPr/>
          <p:nvPr/>
        </p:nvSpPr>
        <p:spPr>
          <a:xfrm>
            <a:off x="6724590"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10576605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02" y="1449414"/>
            <a:ext cx="4371379" cy="5141264"/>
          </a:xfrm>
          <a:prstGeom prst="rect">
            <a:avLst/>
          </a:prstGeom>
        </p:spPr>
      </p:pic>
      <p:sp>
        <p:nvSpPr>
          <p:cNvPr id="3" name="TextBox 2">
            <a:extLst>
              <a:ext uri="{FF2B5EF4-FFF2-40B4-BE49-F238E27FC236}">
                <a16:creationId xmlns:a16="http://schemas.microsoft.com/office/drawing/2014/main" id="{30A210CD-0CB0-4EF4-AD8F-664D43AB2600}"/>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6" name="TextBox 5">
            <a:extLst>
              <a:ext uri="{FF2B5EF4-FFF2-40B4-BE49-F238E27FC236}">
                <a16:creationId xmlns:a16="http://schemas.microsoft.com/office/drawing/2014/main" id="{833509B2-F123-4821-A8C1-CC886AD02955}"/>
              </a:ext>
            </a:extLst>
          </p:cNvPr>
          <p:cNvSpPr txBox="1"/>
          <p:nvPr/>
        </p:nvSpPr>
        <p:spPr>
          <a:xfrm>
            <a:off x="6815579" y="166923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do we really want continuous?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A fraction of a product may not make sense!</a:t>
            </a:r>
          </a:p>
        </p:txBody>
      </p:sp>
    </p:spTree>
    <p:extLst>
      <p:ext uri="{BB962C8B-B14F-4D97-AF65-F5344CB8AC3E}">
        <p14:creationId xmlns:p14="http://schemas.microsoft.com/office/powerpoint/2010/main" val="23584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a:xfrm>
            <a:off x="521207" y="448056"/>
            <a:ext cx="7472723" cy="640080"/>
          </a:xfrm>
        </p:spPr>
        <p:txBody>
          <a:bodyPr>
            <a:normAutofit fontScale="90000"/>
          </a:bodyPr>
          <a:lstStyle/>
          <a:p>
            <a:r>
              <a:rPr lang="en-US" dirty="0"/>
              <a:t>Problem 1 – Factory Optimization (Integer Version)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30" y="1459782"/>
            <a:ext cx="5058922" cy="4911074"/>
          </a:xfrm>
          <a:prstGeom prst="rect">
            <a:avLst/>
          </a:prstGeom>
        </p:spPr>
      </p:pic>
      <p:sp>
        <p:nvSpPr>
          <p:cNvPr id="7" name="TextBox 6">
            <a:extLst>
              <a:ext uri="{FF2B5EF4-FFF2-40B4-BE49-F238E27FC236}">
                <a16:creationId xmlns:a16="http://schemas.microsoft.com/office/drawing/2014/main" id="{91AD0F2F-C115-40E4-A66C-3971B961222F}"/>
              </a:ext>
            </a:extLst>
          </p:cNvPr>
          <p:cNvSpPr txBox="1"/>
          <p:nvPr/>
        </p:nvSpPr>
        <p:spPr>
          <a:xfrm>
            <a:off x="8880049" y="34290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(5,5)</a:t>
            </a:r>
          </a:p>
        </p:txBody>
      </p:sp>
      <p:sp>
        <p:nvSpPr>
          <p:cNvPr id="8" name="TextBox 7">
            <a:extLst>
              <a:ext uri="{FF2B5EF4-FFF2-40B4-BE49-F238E27FC236}">
                <a16:creationId xmlns:a16="http://schemas.microsoft.com/office/drawing/2014/main" id="{796F9661-C6F5-4406-9EF9-4EE5C3CB2CE0}"/>
              </a:ext>
            </a:extLst>
          </p:cNvPr>
          <p:cNvSpPr txBox="1"/>
          <p:nvPr/>
        </p:nvSpPr>
        <p:spPr>
          <a:xfrm>
            <a:off x="7400041" y="18454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That’s better! Solve with integers.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there’s a cost</a:t>
            </a:r>
          </a:p>
        </p:txBody>
      </p:sp>
      <p:sp>
        <p:nvSpPr>
          <p:cNvPr id="3" name="Rectangle 2">
            <a:extLst>
              <a:ext uri="{FF2B5EF4-FFF2-40B4-BE49-F238E27FC236}">
                <a16:creationId xmlns:a16="http://schemas.microsoft.com/office/drawing/2014/main" id="{88E7443E-A6AC-4B46-B1B2-5EFD31AECC12}"/>
              </a:ext>
            </a:extLst>
          </p:cNvPr>
          <p:cNvSpPr/>
          <p:nvPr/>
        </p:nvSpPr>
        <p:spPr>
          <a:xfrm>
            <a:off x="6650345" y="6370856"/>
            <a:ext cx="5042727" cy="646331"/>
          </a:xfrm>
          <a:prstGeom prst="rect">
            <a:avLst/>
          </a:prstGeom>
        </p:spPr>
        <p:txBody>
          <a:bodyPr wrap="none">
            <a:spAutoFit/>
          </a:bodyPr>
          <a:lstStyle/>
          <a:p>
            <a:r>
              <a:rPr lang="en-US" dirty="0">
                <a:hlinkClick r:id="rId4"/>
              </a:rPr>
              <a:t>https://www.desmos.com/calculator/vu6gxi1tgn</a:t>
            </a:r>
            <a:endParaRPr lang="en-US" dirty="0"/>
          </a:p>
          <a:p>
            <a:endParaRPr lang="en-US" dirty="0"/>
          </a:p>
        </p:txBody>
      </p:sp>
    </p:spTree>
    <p:extLst>
      <p:ext uri="{BB962C8B-B14F-4D97-AF65-F5344CB8AC3E}">
        <p14:creationId xmlns:p14="http://schemas.microsoft.com/office/powerpoint/2010/main" val="26095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a:t>
            </a:r>
            <a:br>
              <a:rPr lang="en-US" sz="4800" dirty="0">
                <a:solidFill>
                  <a:schemeClr val="bg1"/>
                </a:solidFill>
              </a:rPr>
            </a:br>
            <a:r>
              <a:rPr lang="en-US" sz="4800" dirty="0">
                <a:solidFill>
                  <a:schemeClr val="bg1"/>
                </a:solidFill>
              </a:rPr>
              <a:t>Metaheuristics and Random Search</a:t>
            </a:r>
          </a:p>
        </p:txBody>
      </p:sp>
    </p:spTree>
    <p:extLst>
      <p:ext uri="{BB962C8B-B14F-4D97-AF65-F5344CB8AC3E}">
        <p14:creationId xmlns:p14="http://schemas.microsoft.com/office/powerpoint/2010/main" val="11900019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11253436" cy="5172582"/>
          </a:xfrm>
        </p:spPr>
        <p:txBody>
          <a:bodyPr vert="horz" lIns="91440" tIns="45720" rIns="91440" bIns="45720" rtlCol="0" anchor="t">
            <a:normAutofit/>
          </a:bodyPr>
          <a:lstStyle/>
          <a:p>
            <a:r>
              <a:rPr lang="en-US" b="1" dirty="0"/>
              <a:t>Linear programming via the Simplex algorithm is usually quite lean, and does some matrix work (called the tableau) to find a solution. </a:t>
            </a:r>
          </a:p>
          <a:p>
            <a:r>
              <a:rPr lang="en-US" b="1" dirty="0"/>
              <a:t>However, as shown in our last example, we do not always want our variables to be continuous but rather discrete integers. </a:t>
            </a:r>
          </a:p>
          <a:p>
            <a:pPr marL="285750" indent="-285750">
              <a:buFont typeface="Arial" panose="020B0604020202020204" pitchFamily="34" charset="0"/>
              <a:buChar char="•"/>
            </a:pPr>
            <a:r>
              <a:rPr lang="en-US" dirty="0"/>
              <a:t>This has a steep cost because our solver now has to use a tree search algorithm to traverse a search space. </a:t>
            </a:r>
          </a:p>
          <a:p>
            <a:pPr marL="285750" indent="-285750">
              <a:buFont typeface="Arial" panose="020B0604020202020204" pitchFamily="34" charset="0"/>
              <a:buChar char="•"/>
            </a:pPr>
            <a:r>
              <a:rPr lang="en-US" dirty="0"/>
              <a:t>For this reason, you may consider using linear programming and just rounding the result. </a:t>
            </a:r>
          </a:p>
          <a:p>
            <a:pPr marL="285750" indent="-285750">
              <a:buFont typeface="Arial" panose="020B0604020202020204" pitchFamily="34" charset="0"/>
              <a:buChar char="•"/>
            </a:pPr>
            <a:r>
              <a:rPr lang="en-US" dirty="0"/>
              <a:t>But if integer-based solutions are critical, linear programming can still be leveraged to reduce the search space and guide it towards the solution (using techniques like polyhedral cutting, bounding, etc.) </a:t>
            </a:r>
          </a:p>
        </p:txBody>
      </p:sp>
    </p:spTree>
    <p:extLst>
      <p:ext uri="{BB962C8B-B14F-4D97-AF65-F5344CB8AC3E}">
        <p14:creationId xmlns:p14="http://schemas.microsoft.com/office/powerpoint/2010/main" val="225354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7509351" cy="5172582"/>
          </a:xfrm>
        </p:spPr>
        <p:txBody>
          <a:bodyPr>
            <a:normAutofit/>
          </a:bodyPr>
          <a:lstStyle/>
          <a:p>
            <a:r>
              <a:rPr lang="en-US" dirty="0"/>
              <a:t>If you are comfortable with linear algebra, then doing linear/integer programming from scratch can be quite rewarding.</a:t>
            </a:r>
          </a:p>
          <a:p>
            <a:r>
              <a:rPr lang="en-US" dirty="0"/>
              <a:t>However linear programming, the simplex algorithm, and cutting-plane methods are a bit involved.</a:t>
            </a:r>
          </a:p>
          <a:p>
            <a:r>
              <a:rPr lang="en-US" dirty="0"/>
              <a:t>Unless you are super comfortable with linear algebra, just stick with using libraries like </a:t>
            </a:r>
            <a:r>
              <a:rPr lang="en-US" dirty="0" err="1"/>
              <a:t>PuLP</a:t>
            </a:r>
            <a:r>
              <a:rPr lang="en-US" dirty="0"/>
              <a:t>, </a:t>
            </a:r>
            <a:r>
              <a:rPr lang="en-US" dirty="0" err="1"/>
              <a:t>PyOmo</a:t>
            </a:r>
            <a:r>
              <a:rPr lang="en-US" dirty="0"/>
              <a:t>, and </a:t>
            </a:r>
            <a:r>
              <a:rPr lang="en-US" dirty="0" err="1"/>
              <a:t>ojAlgo</a:t>
            </a:r>
            <a:r>
              <a:rPr lang="en-US" dirty="0"/>
              <a:t>.</a:t>
            </a:r>
          </a:p>
        </p:txBody>
      </p:sp>
      <p:pic>
        <p:nvPicPr>
          <p:cNvPr id="5" name="Picture 4">
            <a:extLst>
              <a:ext uri="{FF2B5EF4-FFF2-40B4-BE49-F238E27FC236}">
                <a16:creationId xmlns:a16="http://schemas.microsoft.com/office/drawing/2014/main" id="{869C4AA9-BC3B-4389-AB64-4C31510B229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28416" y="1499191"/>
            <a:ext cx="2996552" cy="2676408"/>
          </a:xfrm>
          <a:prstGeom prst="rect">
            <a:avLst/>
          </a:prstGeom>
        </p:spPr>
      </p:pic>
    </p:spTree>
    <p:extLst>
      <p:ext uri="{BB962C8B-B14F-4D97-AF65-F5344CB8AC3E}">
        <p14:creationId xmlns:p14="http://schemas.microsoft.com/office/powerpoint/2010/main" val="18358058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39496" y="1435608"/>
            <a:ext cx="6244076" cy="4736592"/>
          </a:xfrm>
        </p:spPr>
        <p:txBody>
          <a:bodyPr>
            <a:normAutofit/>
          </a:bodyPr>
          <a:lstStyle/>
          <a:p>
            <a:r>
              <a:rPr lang="en-US" sz="1600" dirty="0"/>
              <a:t>You need </a:t>
            </a:r>
            <a:r>
              <a:rPr lang="en-US" sz="1600" b="1" dirty="0"/>
              <a:t>at least 50 oz </a:t>
            </a:r>
            <a:r>
              <a:rPr lang="en-US" sz="1600" dirty="0"/>
              <a:t>of oil</a:t>
            </a:r>
            <a:r>
              <a:rPr lang="en-US" sz="1600" b="1" dirty="0"/>
              <a:t>.</a:t>
            </a:r>
            <a:r>
              <a:rPr lang="en-US" sz="1600" dirty="0"/>
              <a:t> </a:t>
            </a:r>
          </a:p>
          <a:p>
            <a:r>
              <a:rPr lang="en-US" sz="1600" dirty="0"/>
              <a:t>It costs </a:t>
            </a:r>
            <a:r>
              <a:rPr lang="en-US" sz="1600" dirty="0">
                <a:solidFill>
                  <a:srgbClr val="FF0000"/>
                </a:solidFill>
              </a:rPr>
              <a:t>$3/oz for oil from Supplier A</a:t>
            </a:r>
            <a:r>
              <a:rPr lang="en-US" sz="1600" dirty="0"/>
              <a:t>, and </a:t>
            </a:r>
            <a:r>
              <a:rPr lang="en-US" sz="1600" dirty="0">
                <a:solidFill>
                  <a:srgbClr val="0070C0"/>
                </a:solidFill>
              </a:rPr>
              <a:t>$1/oz from Supplier B</a:t>
            </a:r>
            <a:r>
              <a:rPr lang="en-US" sz="1600" dirty="0"/>
              <a:t>. </a:t>
            </a:r>
          </a:p>
          <a:p>
            <a:r>
              <a:rPr lang="en-US" sz="1600" dirty="0"/>
              <a:t>An ounce of </a:t>
            </a:r>
            <a:r>
              <a:rPr lang="en-US" sz="1600" dirty="0">
                <a:solidFill>
                  <a:srgbClr val="FF0000"/>
                </a:solidFill>
              </a:rPr>
              <a:t>Supplier A takes 1 unit of storage </a:t>
            </a:r>
            <a:r>
              <a:rPr lang="en-US" sz="1600" dirty="0"/>
              <a:t>and </a:t>
            </a:r>
            <a:r>
              <a:rPr lang="en-US" sz="1600" dirty="0">
                <a:solidFill>
                  <a:srgbClr val="0070C0"/>
                </a:solidFill>
              </a:rPr>
              <a:t>Supplier B takes 2 units of storage</a:t>
            </a:r>
            <a:r>
              <a:rPr lang="en-US" sz="1600" dirty="0"/>
              <a:t>. You only have </a:t>
            </a:r>
            <a:r>
              <a:rPr lang="en-US" sz="1600" b="1" dirty="0"/>
              <a:t>120 units of storage.</a:t>
            </a:r>
            <a:endParaRPr lang="en-US" sz="1600" dirty="0"/>
          </a:p>
          <a:p>
            <a:r>
              <a:rPr lang="en-US" sz="1600" dirty="0"/>
              <a:t>To maintain quality, you need at least </a:t>
            </a:r>
            <a:r>
              <a:rPr lang="en-US" sz="1600" dirty="0">
                <a:solidFill>
                  <a:srgbClr val="FF0000"/>
                </a:solidFill>
              </a:rPr>
              <a:t>1oz of Supplier A oil </a:t>
            </a:r>
            <a:r>
              <a:rPr lang="en-US" sz="1600" dirty="0"/>
              <a:t>per </a:t>
            </a:r>
            <a:r>
              <a:rPr lang="en-US" sz="1600" dirty="0">
                <a:solidFill>
                  <a:srgbClr val="0070C0"/>
                </a:solidFill>
              </a:rPr>
              <a:t>2oz of Supplier B oil</a:t>
            </a:r>
            <a:r>
              <a:rPr lang="en-US" sz="1600" dirty="0"/>
              <a:t>. </a:t>
            </a:r>
          </a:p>
          <a:p>
            <a:r>
              <a:rPr lang="en-US" sz="1600" dirty="0"/>
              <a:t>How much of Supplier A and Supplier B oil should we buy to minimize cost? </a:t>
            </a:r>
          </a:p>
          <a:p>
            <a:endParaRPr lang="en-US" sz="1600" dirty="0"/>
          </a:p>
        </p:txBody>
      </p:sp>
      <p:pic>
        <p:nvPicPr>
          <p:cNvPr id="5" name="Picture 4">
            <a:extLst>
              <a:ext uri="{FF2B5EF4-FFF2-40B4-BE49-F238E27FC236}">
                <a16:creationId xmlns:a16="http://schemas.microsoft.com/office/drawing/2014/main" id="{270F2C88-9FA6-4B5E-B8A3-A5AC8A301B33}"/>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89638" y="1435608"/>
            <a:ext cx="3991745" cy="2370099"/>
          </a:xfrm>
          <a:prstGeom prst="rect">
            <a:avLst/>
          </a:prstGeom>
        </p:spPr>
      </p:pic>
    </p:spTree>
    <p:extLst>
      <p:ext uri="{BB962C8B-B14F-4D97-AF65-F5344CB8AC3E}">
        <p14:creationId xmlns:p14="http://schemas.microsoft.com/office/powerpoint/2010/main" val="34693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45935" y="1435608"/>
                <a:ext cx="6244076" cy="5236322"/>
              </a:xfrm>
            </p:spPr>
            <p:txBody>
              <a:bodyPr>
                <a:normAutofit fontScale="77500" lnSpcReduction="20000"/>
              </a:bodyPr>
              <a:lstStyle/>
              <a:p>
                <a:r>
                  <a:rPr lang="en-US" dirty="0"/>
                  <a:t>You need </a:t>
                </a:r>
                <a:r>
                  <a:rPr lang="en-US" b="1" dirty="0"/>
                  <a:t>at least 50 oz </a:t>
                </a:r>
                <a:r>
                  <a:rPr lang="en-US" dirty="0"/>
                  <a:t>of oil.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≥50</m:t>
                      </m:r>
                    </m:oMath>
                  </m:oMathPara>
                </a14:m>
                <a:endParaRPr lang="en-US" dirty="0"/>
              </a:p>
              <a:p>
                <a:r>
                  <a:rPr lang="en-US" dirty="0"/>
                  <a:t>It costs </a:t>
                </a:r>
                <a:r>
                  <a:rPr lang="en-US" dirty="0">
                    <a:solidFill>
                      <a:srgbClr val="FF0000"/>
                    </a:solidFill>
                  </a:rPr>
                  <a:t>$3/oz for oil from Supplier A</a:t>
                </a:r>
                <a:r>
                  <a:rPr lang="en-US" dirty="0"/>
                  <a:t>, and </a:t>
                </a:r>
                <a:r>
                  <a:rPr lang="en-US" dirty="0">
                    <a:solidFill>
                      <a:srgbClr val="0070C0"/>
                    </a:solidFill>
                  </a:rPr>
                  <a:t>$1/oz from Supplier B</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oMath>
                  </m:oMathPara>
                </a14:m>
                <a:endParaRPr lang="en-US" dirty="0"/>
              </a:p>
              <a:p>
                <a:r>
                  <a:rPr lang="en-US" dirty="0"/>
                  <a:t>An ounce of </a:t>
                </a:r>
                <a:r>
                  <a:rPr lang="en-US" dirty="0">
                    <a:solidFill>
                      <a:srgbClr val="FF0000"/>
                    </a:solidFill>
                  </a:rPr>
                  <a:t>Supplier A takes 1 unit of storage </a:t>
                </a:r>
                <a:r>
                  <a:rPr lang="en-US" dirty="0"/>
                  <a:t>and </a:t>
                </a:r>
                <a:r>
                  <a:rPr lang="en-US" dirty="0">
                    <a:solidFill>
                      <a:srgbClr val="0070C0"/>
                    </a:solidFill>
                  </a:rPr>
                  <a:t>Supplier B takes 2 units of storage</a:t>
                </a:r>
                <a:r>
                  <a:rPr lang="en-US" dirty="0"/>
                  <a:t>. You only have </a:t>
                </a:r>
                <a:r>
                  <a:rPr lang="en-US" b="1" dirty="0"/>
                  <a:t>120 units of storage.</a:t>
                </a: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≤120</m:t>
                      </m:r>
                    </m:oMath>
                  </m:oMathPara>
                </a14:m>
                <a:endParaRPr lang="en-US" dirty="0"/>
              </a:p>
              <a:p>
                <a:r>
                  <a:rPr lang="en-US" dirty="0"/>
                  <a:t>To maintain quality, you need at least </a:t>
                </a:r>
                <a:r>
                  <a:rPr lang="en-US" dirty="0">
                    <a:solidFill>
                      <a:srgbClr val="FF0000"/>
                    </a:solidFill>
                  </a:rPr>
                  <a:t>1oz of Supplier A oil </a:t>
                </a:r>
                <a:r>
                  <a:rPr lang="en-US" dirty="0"/>
                  <a:t>per </a:t>
                </a:r>
                <a:r>
                  <a:rPr lang="en-US" dirty="0">
                    <a:solidFill>
                      <a:srgbClr val="0070C0"/>
                    </a:solidFill>
                  </a:rPr>
                  <a:t>2oz of Supplier B oil</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oMath>
                  </m:oMathPara>
                </a14:m>
                <a:endParaRPr lang="en-US" dirty="0"/>
              </a:p>
              <a:p>
                <a:r>
                  <a:rPr lang="en-US" dirty="0"/>
                  <a:t>How much of Supplier A and Supplier B oil should we buy to minimize cost? </a:t>
                </a:r>
              </a:p>
              <a:p>
                <a:endParaRPr lang="en-US" dirty="0"/>
              </a:p>
            </p:txBody>
          </p:sp>
        </mc:Choice>
        <mc:Fallback xmlns="">
          <p:sp>
            <p:nvSpPr>
              <p:cNvPr id="3" name="Content Placeholder 2">
                <a:extLst>
                  <a:ext uri="{FF2B5EF4-FFF2-40B4-BE49-F238E27FC236}">
                    <a16:creationId xmlns:a16="http://schemas.microsoft.com/office/drawing/2014/main" id="{7191CEAD-41F2-4E1E-A399-39D970887FF6}"/>
                  </a:ext>
                </a:extLst>
              </p:cNvPr>
              <p:cNvSpPr>
                <a:spLocks noGrp="1" noRot="1" noChangeAspect="1" noMove="1" noResize="1" noEditPoints="1" noAdjustHandles="1" noChangeArrowheads="1" noChangeShapeType="1" noTextEdit="1"/>
              </p:cNvSpPr>
              <p:nvPr>
                <p:ph sz="quarter" idx="10"/>
              </p:nvPr>
            </p:nvSpPr>
            <p:spPr>
              <a:xfrm>
                <a:off x="545935" y="1435608"/>
                <a:ext cx="6244076" cy="5236322"/>
              </a:xfrm>
              <a:blipFill>
                <a:blip r:embed="rId3"/>
                <a:stretch>
                  <a:fillRect l="-293" r="-68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8E025040-76C5-425C-B98B-DDE394192391}"/>
              </a:ext>
            </a:extLst>
          </p:cNvPr>
          <p:cNvSpPr txBox="1"/>
          <p:nvPr/>
        </p:nvSpPr>
        <p:spPr>
          <a:xfrm>
            <a:off x="7795437" y="5605604"/>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081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6148" name="Picture 4" descr="Graph Preview">
            <a:extLst>
              <a:ext uri="{FF2B5EF4-FFF2-40B4-BE49-F238E27FC236}">
                <a16:creationId xmlns:a16="http://schemas.microsoft.com/office/drawing/2014/main" id="{6146EB9A-88CC-49C0-8FF3-DCBA3F6A8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2155901-94FB-4C52-948C-C52235539103}"/>
              </a:ext>
            </a:extLst>
          </p:cNvPr>
          <p:cNvSpPr>
            <a:spLocks noGrp="1"/>
          </p:cNvSpPr>
          <p:nvPr>
            <p:ph sz="quarter" idx="10"/>
          </p:nvPr>
        </p:nvSpPr>
        <p:spPr>
          <a:xfrm>
            <a:off x="539496" y="1435608"/>
            <a:ext cx="2761913" cy="3977640"/>
          </a:xfrm>
        </p:spPr>
        <p:txBody>
          <a:bodyPr/>
          <a:lstStyle/>
          <a:p>
            <a:r>
              <a:rPr lang="en-US" b="1" dirty="0"/>
              <a:t>ANSWER:</a:t>
            </a:r>
          </a:p>
          <a:p>
            <a:pPr>
              <a:lnSpc>
                <a:spcPct val="100000"/>
              </a:lnSpc>
            </a:pPr>
            <a:r>
              <a:rPr lang="en-US" i="1" dirty="0"/>
              <a:t>x=33.333333</a:t>
            </a:r>
          </a:p>
          <a:p>
            <a:pPr>
              <a:lnSpc>
                <a:spcPct val="100000"/>
              </a:lnSpc>
            </a:pPr>
            <a:r>
              <a:rPr lang="en-US" i="1" dirty="0"/>
              <a:t>y=16.666667</a:t>
            </a:r>
          </a:p>
        </p:txBody>
      </p:sp>
      <p:sp>
        <p:nvSpPr>
          <p:cNvPr id="7" name="Rectangle 5">
            <a:extLst>
              <a:ext uri="{FF2B5EF4-FFF2-40B4-BE49-F238E27FC236}">
                <a16:creationId xmlns:a16="http://schemas.microsoft.com/office/drawing/2014/main" id="{120C00A9-8C85-4A9F-A1BB-521EFE1CC490}"/>
              </a:ext>
            </a:extLst>
          </p:cNvPr>
          <p:cNvSpPr>
            <a:spLocks noChangeArrowheads="1"/>
          </p:cNvSpPr>
          <p:nvPr/>
        </p:nvSpPr>
        <p:spPr bwMode="auto">
          <a:xfrm>
            <a:off x="3474189" y="1699650"/>
            <a:ext cx="4056320"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"Oil Supplier 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Constraints</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&lt;=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y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33.333333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16.666667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58A904F9-FBB3-4438-ADF4-1232D78EE482}"/>
              </a:ext>
            </a:extLst>
          </p:cNvPr>
          <p:cNvSpPr txBox="1"/>
          <p:nvPr/>
        </p:nvSpPr>
        <p:spPr>
          <a:xfrm>
            <a:off x="7795437" y="5592726"/>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0917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a:t>
            </a:r>
          </a:p>
          <a:p>
            <a:pPr marL="285750" indent="-285750">
              <a:buFont typeface="Arial" panose="020B0604020202020204" pitchFamily="34" charset="0"/>
              <a:buChar char="•"/>
            </a:pPr>
            <a:r>
              <a:rPr lang="en-US" dirty="0"/>
              <a:t>No single stock investment can exceed 40% of total stock investment</a:t>
            </a:r>
          </a:p>
          <a:p>
            <a:pPr marL="285750" indent="-285750">
              <a:buFont typeface="Arial" panose="020B0604020202020204" pitchFamily="34" charset="0"/>
              <a:buChar char="•"/>
            </a:pPr>
            <a:r>
              <a:rPr lang="en-US" dirty="0"/>
              <a:t>Real estate investment must be at least 50% of the amount invested in stocks </a:t>
            </a:r>
          </a:p>
          <a:p>
            <a:pPr marL="285750" indent="-285750">
              <a:buFont typeface="Arial" panose="020B0604020202020204" pitchFamily="34" charset="0"/>
              <a:buChar char="•"/>
            </a:pPr>
            <a:r>
              <a:rPr lang="en-US" dirty="0"/>
              <a:t>Unconventional investment cannot exceed 15% of total investment</a:t>
            </a:r>
          </a:p>
        </p:txBody>
      </p:sp>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422367550"/>
              </p:ext>
            </p:extLst>
          </p:nvPr>
        </p:nvGraphicFramePr>
        <p:xfrm>
          <a:off x="634348" y="1836577"/>
          <a:ext cx="4146609" cy="2225040"/>
        </p:xfrm>
        <a:graphic>
          <a:graphicData uri="http://schemas.openxmlformats.org/drawingml/2006/table">
            <a:tbl>
              <a:tblPr firstRow="1" bandRow="1">
                <a:tableStyleId>{21E4AEA4-8DFA-4A89-87EB-49C32662AFE0}</a:tableStyleId>
              </a:tblPr>
              <a:tblGrid>
                <a:gridCol w="2430683">
                  <a:extLst>
                    <a:ext uri="{9D8B030D-6E8A-4147-A177-3AD203B41FA5}">
                      <a16:colId xmlns:a16="http://schemas.microsoft.com/office/drawing/2014/main" val="728080722"/>
                    </a:ext>
                  </a:extLst>
                </a:gridCol>
                <a:gridCol w="1715926">
                  <a:extLst>
                    <a:ext uri="{9D8B030D-6E8A-4147-A177-3AD203B41FA5}">
                      <a16:colId xmlns:a16="http://schemas.microsoft.com/office/drawing/2014/main" val="388223547"/>
                    </a:ext>
                  </a:extLst>
                </a:gridCol>
              </a:tblGrid>
              <a:tr h="370840">
                <a:tc>
                  <a:txBody>
                    <a:bodyPr/>
                    <a:lstStyle/>
                    <a:p>
                      <a:r>
                        <a:rPr lang="en-US" sz="1200" dirty="0"/>
                        <a:t>Investment</a:t>
                      </a:r>
                    </a:p>
                  </a:txBody>
                  <a:tcPr/>
                </a:tc>
                <a:tc>
                  <a:txBody>
                    <a:bodyPr/>
                    <a:lstStyle/>
                    <a:p>
                      <a:r>
                        <a:rPr lang="en-US" sz="1200" dirty="0"/>
                        <a:t>Projected Return</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extLst>
                  <a:ext uri="{0D108BD9-81ED-4DB2-BD59-A6C34878D82A}">
                    <a16:rowId xmlns:a16="http://schemas.microsoft.com/office/drawing/2014/main" val="3848747501"/>
                  </a:ext>
                </a:extLst>
              </a:tr>
            </a:tbl>
          </a:graphicData>
        </a:graphic>
      </p:graphicFrame>
      <p:pic>
        <p:nvPicPr>
          <p:cNvPr id="6" name="Picture 5">
            <a:extLst>
              <a:ext uri="{FF2B5EF4-FFF2-40B4-BE49-F238E27FC236}">
                <a16:creationId xmlns:a16="http://schemas.microsoft.com/office/drawing/2014/main" id="{3720EC06-9D47-481A-BB08-B403EAC0A9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221023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a:latin typeface="Cambria Math" panose="02040503050406030204" pitchFamily="18" charset="0"/>
                      </a:rPr>
                      <m:t>≤(.</m:t>
                    </m:r>
                    <m:r>
                      <a:rPr lang="en-US" b="1" i="1">
                        <a:latin typeface="Cambria Math" panose="02040503050406030204" pitchFamily="18" charset="0"/>
                      </a:rPr>
                      <m:t>𝟔𝟎</m:t>
                    </m:r>
                    <m:r>
                      <a:rPr lang="en-US" b="1" i="1">
                        <a:latin typeface="Cambria Math" panose="02040503050406030204" pitchFamily="18" charset="0"/>
                      </a:rPr>
                      <m:t>)(</m:t>
                    </m:r>
                    <m:r>
                      <a:rPr lang="en-US" b="1" i="1">
                        <a:latin typeface="Cambria Math" panose="02040503050406030204" pitchFamily="18" charset="0"/>
                      </a:rPr>
                      <m:t>𝟏𝟎𝟎</m:t>
                    </m:r>
                    <m:r>
                      <a:rPr lang="en-US" b="1" i="1">
                        <a:latin typeface="Cambria Math" panose="02040503050406030204" pitchFamily="18" charset="0"/>
                      </a:rPr>
                      <m:t>,</m:t>
                    </m:r>
                    <m:r>
                      <a:rPr lang="en-US" b="1" i="1">
                        <a:latin typeface="Cambria Math" panose="02040503050406030204" pitchFamily="18" charset="0"/>
                      </a:rPr>
                      <m:t>𝟎𝟎𝟎</m:t>
                    </m:r>
                    <m:r>
                      <a:rPr lang="en-US" b="1" i="1">
                        <a:latin typeface="Cambria Math" panose="02040503050406030204" pitchFamily="18" charset="0"/>
                      </a:rPr>
                      <m:t>)</m:t>
                    </m:r>
                  </m:oMath>
                </a14:m>
                <a:endParaRPr lang="en-US" b="1" dirty="0"/>
              </a:p>
              <a:p>
                <a:pPr marL="285750" indent="-285750">
                  <a:buFont typeface="Arial" panose="020B0604020202020204" pitchFamily="34" charset="0"/>
                  <a:buChar char="•"/>
                </a:pPr>
                <a:r>
                  <a:rPr lang="en-US" dirty="0"/>
                  <a:t>No single stock investment can exceed 40% of total stock investment: .40(</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r>
                      <a:rPr lang="en-US" b="1" i="1">
                        <a:latin typeface="Cambria Math" panose="02040503050406030204" pitchFamily="18" charset="0"/>
                      </a:rPr>
                      <m:t>≤</m:t>
                    </m:r>
                  </m:oMath>
                </a14:m>
                <a:r>
                  <a:rPr lang="en-US"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r>
                          <a:rPr lang="en-US" b="1" i="1" smtClean="0">
                            <a:latin typeface="Cambria Math" panose="02040503050406030204" pitchFamily="18" charset="0"/>
                          </a:rPr>
                          <m:t> </m:t>
                        </m:r>
                        <m:r>
                          <a:rPr lang="en-US" b="1" i="1" smtClean="0">
                            <a:latin typeface="Cambria Math" panose="02040503050406030204" pitchFamily="18" charset="0"/>
                          </a:rPr>
                          <m:t>𝒕𝒉𝒓𝒐𝒖𝒈𝒉</m:t>
                        </m:r>
                        <m:r>
                          <a:rPr lang="en-US" b="1" i="1" smtClean="0">
                            <a:latin typeface="Cambria Math" panose="02040503050406030204" pitchFamily="18" charset="0"/>
                          </a:rPr>
                          <m:t> </m:t>
                        </m:r>
                        <m:r>
                          <a:rPr lang="en-US" b="1" i="1">
                            <a:latin typeface="Cambria Math" panose="02040503050406030204" pitchFamily="18" charset="0"/>
                          </a:rPr>
                          <m:t>𝟑</m:t>
                        </m:r>
                      </m:sub>
                    </m:sSub>
                  </m:oMath>
                </a14:m>
                <a:endParaRPr lang="en-US" dirty="0"/>
              </a:p>
              <a:p>
                <a:pPr marL="285750" indent="-285750">
                  <a:buFont typeface="Arial" panose="020B0604020202020204" pitchFamily="34" charset="0"/>
                  <a:buChar char="•"/>
                </a:pPr>
                <a:r>
                  <a:rPr lang="en-US" dirty="0"/>
                  <a:t>Real estate investment must be at least 50% of the amount invested in stocks: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𝟓𝟎</m:t>
                        </m:r>
                        <m:r>
                          <a:rPr lang="en-US" b="1" i="1">
                            <a:latin typeface="Cambria Math" panose="02040503050406030204" pitchFamily="18" charset="0"/>
                          </a:rPr>
                          <m:t>)(</m:t>
                        </m:r>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a14:m>
                <a:endParaRPr lang="en-US" b="1" dirty="0"/>
              </a:p>
              <a:p>
                <a:pPr marL="285750" indent="-285750">
                  <a:buFont typeface="Arial" panose="020B0604020202020204" pitchFamily="34" charset="0"/>
                  <a:buChar char="•"/>
                </a:pPr>
                <a:r>
                  <a:rPr lang="en-US" dirty="0"/>
                  <a:t>Unconventional investment cannot exceed 15% of total investment: </a:t>
                </a:r>
                <a14:m>
                  <m:oMath xmlns:m="http://schemas.openxmlformats.org/officeDocument/2006/math">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a:latin typeface="Cambria Math" panose="02040503050406030204" pitchFamily="18" charset="0"/>
                          </a:rPr>
                          <m:t>𝟏𝟓</m:t>
                        </m:r>
                      </m:e>
                    </m:d>
                    <m:d>
                      <m:dPr>
                        <m:ctrlPr>
                          <a:rPr lang="en-US" b="1" i="1" dirty="0">
                            <a:latin typeface="Cambria Math" panose="02040503050406030204" pitchFamily="18" charset="0"/>
                          </a:rPr>
                        </m:ctrlPr>
                      </m:dPr>
                      <m:e>
                        <m:r>
                          <a:rPr lang="en-US" b="1" i="1" dirty="0">
                            <a:latin typeface="Cambria Math" panose="02040503050406030204" pitchFamily="18" charset="0"/>
                          </a:rPr>
                          <m:t>𝟏𝟎𝟎</m:t>
                        </m:r>
                        <m:r>
                          <a:rPr lang="en-US" b="1" i="1" dirty="0">
                            <a:latin typeface="Cambria Math" panose="02040503050406030204" pitchFamily="18" charset="0"/>
                          </a:rPr>
                          <m:t>,</m:t>
                        </m:r>
                        <m:r>
                          <a:rPr lang="en-US" b="1" i="1" dirty="0">
                            <a:latin typeface="Cambria Math" panose="02040503050406030204" pitchFamily="18" charset="0"/>
                          </a:rPr>
                          <m:t>𝟎𝟎𝟎</m:t>
                        </m:r>
                      </m:e>
                    </m:d>
                    <m:r>
                      <a:rPr lang="en-US" b="1" i="1" dirty="0" smtClean="0">
                        <a:latin typeface="Cambria Math" panose="02040503050406030204" pitchFamily="18" charset="0"/>
                      </a:rPr>
                      <m:t>&gt;</m:t>
                    </m:r>
                    <m:r>
                      <a:rPr lang="en-US" b="1" i="1" dirty="0">
                        <a:latin typeface="Cambria Math" panose="02040503050406030204" pitchFamily="18" charset="0"/>
                      </a:rPr>
                      <m:t>= </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𝟓</m:t>
                        </m:r>
                      </m:sub>
                    </m:sSub>
                  </m:oMath>
                </a14:m>
                <a:endParaRPr lang="en-US" b="1"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39496" y="1435607"/>
                <a:ext cx="11187448" cy="5343262"/>
              </a:xfrm>
              <a:blipFill>
                <a:blip r:embed="rId2"/>
                <a:stretch>
                  <a:fillRect l="-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3</m:t>
                                    </m:r>
                                  </m:sub>
                                </m:sSub>
                              </m:oMath>
                            </m:oMathPara>
                          </a14:m>
                          <a:endParaRPr lang="en-US" sz="1200" dirty="0"/>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4</m:t>
                                    </m:r>
                                  </m:sub>
                                </m:sSub>
                              </m:oMath>
                            </m:oMathPara>
                          </a14:m>
                          <a:endParaRPr lang="en-US" sz="1200" dirty="0"/>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5</m:t>
                                    </m:r>
                                  </m:sub>
                                </m:sSub>
                              </m:oMath>
                            </m:oMathPara>
                          </a14:m>
                          <a:endParaRPr lang="en-US" sz="1200" dirty="0"/>
                        </a:p>
                      </a:txBody>
                      <a:tcPr/>
                    </a:tc>
                    <a:extLst>
                      <a:ext uri="{0D108BD9-81ED-4DB2-BD59-A6C34878D82A}">
                        <a16:rowId xmlns:a16="http://schemas.microsoft.com/office/drawing/2014/main" val="3848747501"/>
                      </a:ext>
                    </a:extLst>
                  </a:tr>
                </a:tbl>
              </a:graphicData>
            </a:graphic>
          </p:graphicFrame>
        </mc:Choice>
        <mc:Fallback xmlns="">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endParaRPr lang="en-US"/>
                        </a:p>
                      </a:txBody>
                      <a:tcPr>
                        <a:blipFill>
                          <a:blip r:embed="rId3"/>
                          <a:stretch>
                            <a:fillRect l="-262338" t="-101639" r="-1732" b="-403279"/>
                          </a:stretch>
                        </a:blipFill>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endParaRPr lang="en-US"/>
                        </a:p>
                      </a:txBody>
                      <a:tcPr>
                        <a:blipFill>
                          <a:blip r:embed="rId3"/>
                          <a:stretch>
                            <a:fillRect l="-262338" t="-201639" r="-1732" b="-303279"/>
                          </a:stretch>
                        </a:blipFill>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endParaRPr lang="en-US"/>
                        </a:p>
                      </a:txBody>
                      <a:tcPr>
                        <a:blipFill>
                          <a:blip r:embed="rId3"/>
                          <a:stretch>
                            <a:fillRect l="-262338" t="-301639" r="-1732" b="-203279"/>
                          </a:stretch>
                        </a:blipFill>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endParaRPr lang="en-US"/>
                        </a:p>
                      </a:txBody>
                      <a:tcPr>
                        <a:blipFill>
                          <a:blip r:embed="rId3"/>
                          <a:stretch>
                            <a:fillRect l="-262338" t="-401639" r="-1732" b="-103279"/>
                          </a:stretch>
                        </a:blipFill>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endParaRPr lang="en-US"/>
                        </a:p>
                      </a:txBody>
                      <a:tcPr>
                        <a:blipFill>
                          <a:blip r:embed="rId3"/>
                          <a:stretch>
                            <a:fillRect l="-262338" t="-501639" r="-1732" b="-3279"/>
                          </a:stretch>
                        </a:blipFill>
                      </a:tcPr>
                    </a:tc>
                    <a:extLst>
                      <a:ext uri="{0D108BD9-81ED-4DB2-BD59-A6C34878D82A}">
                        <a16:rowId xmlns:a16="http://schemas.microsoft.com/office/drawing/2014/main" val="3848747501"/>
                      </a:ext>
                    </a:extLst>
                  </a:tr>
                </a:tbl>
              </a:graphicData>
            </a:graphic>
          </p:graphicFrame>
        </mc:Fallback>
      </mc:AlternateContent>
      <p:pic>
        <p:nvPicPr>
          <p:cNvPr id="5" name="Picture 4">
            <a:extLst>
              <a:ext uri="{FF2B5EF4-FFF2-40B4-BE49-F238E27FC236}">
                <a16:creationId xmlns:a16="http://schemas.microsoft.com/office/drawing/2014/main" id="{E2D763B6-EE82-487C-91EE-9F18C228B54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36723819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10E0-41CC-48EE-BC11-D2E49E9B5370}"/>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531DE-2A6B-459B-BF9C-C9FC2B4E400E}"/>
                  </a:ext>
                </a:extLst>
              </p:cNvPr>
              <p:cNvSpPr>
                <a:spLocks noGrp="1"/>
              </p:cNvSpPr>
              <p:nvPr>
                <p:ph sz="quarter" idx="10"/>
              </p:nvPr>
            </p:nvSpPr>
            <p:spPr>
              <a:xfrm>
                <a:off x="539496" y="1435607"/>
                <a:ext cx="5930416" cy="4874815"/>
              </a:xfrm>
            </p:spPr>
            <p:txBody>
              <a:bodyPr>
                <a:normAutofit/>
              </a:bodyPr>
              <a:lstStyle/>
              <a:p>
                <a:r>
                  <a:rPr lang="en-US" dirty="0"/>
                  <a:t>To the right is how we use Python </a:t>
                </a:r>
                <a:r>
                  <a:rPr lang="en-US" dirty="0" err="1"/>
                  <a:t>PuLP</a:t>
                </a:r>
                <a:r>
                  <a:rPr lang="en-US" dirty="0"/>
                  <a:t> to solve this portfolio problem. </a:t>
                </a:r>
              </a:p>
              <a:p>
                <a:r>
                  <a:rPr lang="en-US" dirty="0"/>
                  <a:t>We should get the following results: </a:t>
                </a:r>
              </a:p>
              <a:p>
                <a:pPr>
                  <a:lnSpc>
                    <a:spcPct val="110000"/>
                  </a:lnSpc>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11333.333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i="1">
                        <a:latin typeface="Cambria Math" panose="02040503050406030204" pitchFamily="18" charset="0"/>
                      </a:rPr>
                      <m:t>= </m:t>
                    </m:r>
                  </m:oMath>
                </a14:m>
                <a:r>
                  <a:rPr lang="en-US" dirty="0"/>
                  <a:t>28333.333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r>
                      <a:rPr lang="en-US" i="1">
                        <a:latin typeface="Cambria Math" panose="02040503050406030204" pitchFamily="18" charset="0"/>
                      </a:rPr>
                      <m:t>= </m:t>
                    </m:r>
                  </m:oMath>
                </a14:m>
                <a:r>
                  <a:rPr lang="en-US" dirty="0"/>
                  <a:t>15000.0</a:t>
                </a:r>
              </a:p>
              <a:p>
                <a:endParaRPr lang="en-US" dirty="0"/>
              </a:p>
            </p:txBody>
          </p:sp>
        </mc:Choice>
        <mc:Fallback xmlns="">
          <p:sp>
            <p:nvSpPr>
              <p:cNvPr id="3" name="Content Placeholder 2">
                <a:extLst>
                  <a:ext uri="{FF2B5EF4-FFF2-40B4-BE49-F238E27FC236}">
                    <a16:creationId xmlns:a16="http://schemas.microsoft.com/office/drawing/2014/main" id="{E38531DE-2A6B-459B-BF9C-C9FC2B4E400E}"/>
                  </a:ext>
                </a:extLst>
              </p:cNvPr>
              <p:cNvSpPr>
                <a:spLocks noGrp="1" noRot="1" noChangeAspect="1" noMove="1" noResize="1" noEditPoints="1" noAdjustHandles="1" noChangeArrowheads="1" noChangeShapeType="1" noTextEdit="1"/>
              </p:cNvSpPr>
              <p:nvPr>
                <p:ph sz="quarter" idx="10"/>
              </p:nvPr>
            </p:nvSpPr>
            <p:spPr>
              <a:xfrm>
                <a:off x="539496" y="1435607"/>
                <a:ext cx="5930416" cy="4874815"/>
              </a:xfrm>
              <a:blipFill>
                <a:blip r:embed="rId2"/>
                <a:stretch>
                  <a:fillRect l="-92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43CF35-B0A1-4C08-B4DC-4DC720632C0A}"/>
              </a:ext>
            </a:extLst>
          </p:cNvPr>
          <p:cNvSpPr txBox="1"/>
          <p:nvPr/>
        </p:nvSpPr>
        <p:spPr>
          <a:xfrm>
            <a:off x="5943600" y="1951074"/>
            <a:ext cx="1562986" cy="1190847"/>
          </a:xfrm>
          <a:prstGeom prst="rect">
            <a:avLst/>
          </a:prstGeom>
        </p:spPr>
        <p:txBody>
          <a:bodyPr vert="horz" wrap="squar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Rectangle 6">
            <a:extLst>
              <a:ext uri="{FF2B5EF4-FFF2-40B4-BE49-F238E27FC236}">
                <a16:creationId xmlns:a16="http://schemas.microsoft.com/office/drawing/2014/main" id="{F9CF1149-57E0-4896-8520-61AD1FEAD810}"/>
              </a:ext>
            </a:extLst>
          </p:cNvPr>
          <p:cNvSpPr>
            <a:spLocks noChangeArrowheads="1"/>
          </p:cNvSpPr>
          <p:nvPr/>
        </p:nvSpPr>
        <p:spPr bwMode="auto">
          <a:xfrm>
            <a:off x="6767623" y="177469"/>
            <a:ext cx="5339923" cy="65556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"x_1"</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"x_4"</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"Portfolio 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total investment must be 100,000</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 x_4 + x_5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No single stock can be more than 40% of all stock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x_2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stock investments cannot exceed 60%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.60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Real estate must be at least 50% of the amount invested in stocks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 &lt;= x_4</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Unconventional investment cannot exceed 15%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 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(value(x_1))</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(value(x_2))</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(value(x_5))</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49334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9507" y="590769"/>
            <a:ext cx="6076093" cy="446392"/>
          </a:xfrm>
          <a:prstGeom prst="rect">
            <a:avLst/>
          </a:prstGeom>
        </p:spPr>
        <p:txBody>
          <a:bodyPr vert="horz" wrap="square" lIns="0" tIns="15355" rIns="0" bIns="0" rtlCol="0" anchor="b" anchorCtr="0">
            <a:spAutoFit/>
          </a:bodyPr>
          <a:lstStyle/>
          <a:p>
            <a:pPr marL="15356"/>
            <a:r>
              <a:rPr lang="en-US" sz="2800" dirty="0">
                <a:solidFill>
                  <a:schemeClr val="bg2">
                    <a:lumMod val="25000"/>
                  </a:schemeClr>
                </a:solidFill>
                <a:latin typeface="+mj-lt"/>
                <a:cs typeface="+mj-cs"/>
              </a:rPr>
              <a:t>Problem 4 – Mixed Integer Problem</a:t>
            </a:r>
            <a:endParaRPr sz="2800" dirty="0">
              <a:solidFill>
                <a:schemeClr val="bg2">
                  <a:lumMod val="25000"/>
                </a:schemeClr>
              </a:solidFill>
              <a:latin typeface="+mj-lt"/>
              <a:cs typeface="+mj-cs"/>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128</a:t>
            </a:fld>
            <a:endParaRPr spc="302" dirty="0"/>
          </a:p>
        </p:txBody>
      </p:sp>
      <p:sp>
        <p:nvSpPr>
          <p:cNvPr id="3" name="object 3"/>
          <p:cNvSpPr txBox="1"/>
          <p:nvPr/>
        </p:nvSpPr>
        <p:spPr>
          <a:xfrm>
            <a:off x="638652" y="1614385"/>
            <a:ext cx="11025775" cy="4059249"/>
          </a:xfrm>
          <a:prstGeom prst="rect">
            <a:avLst/>
          </a:prstGeom>
        </p:spPr>
        <p:txBody>
          <a:bodyPr vert="horz" wrap="square" lIns="0" tIns="160461" rIns="0" bIns="0" rtlCol="0">
            <a:spAutoFit/>
          </a:bodyPr>
          <a:lstStyle/>
          <a:p>
            <a:pPr marL="15356">
              <a:spcBef>
                <a:spcPts val="1264"/>
              </a:spcBef>
            </a:pPr>
            <a:r>
              <a:rPr sz="2358" spc="36" dirty="0">
                <a:latin typeface="Tahoma"/>
                <a:cs typeface="Tahoma"/>
              </a:rPr>
              <a:t>You</a:t>
            </a:r>
            <a:r>
              <a:rPr sz="2358" spc="12" dirty="0">
                <a:latin typeface="Tahoma"/>
                <a:cs typeface="Tahoma"/>
              </a:rPr>
              <a:t> </a:t>
            </a:r>
            <a:r>
              <a:rPr sz="2358" spc="200" dirty="0">
                <a:latin typeface="Tahoma"/>
                <a:cs typeface="Tahoma"/>
              </a:rPr>
              <a:t>have</a:t>
            </a:r>
            <a:r>
              <a:rPr sz="2358" spc="6" dirty="0">
                <a:latin typeface="Tahoma"/>
                <a:cs typeface="Tahoma"/>
              </a:rPr>
              <a:t> </a:t>
            </a:r>
            <a:r>
              <a:rPr sz="2358" spc="151" dirty="0">
                <a:latin typeface="Tahoma"/>
                <a:cs typeface="Tahoma"/>
              </a:rPr>
              <a:t>three</a:t>
            </a:r>
            <a:r>
              <a:rPr sz="2358" spc="18" dirty="0">
                <a:latin typeface="Tahoma"/>
                <a:cs typeface="Tahoma"/>
              </a:rPr>
              <a:t> </a:t>
            </a:r>
            <a:r>
              <a:rPr sz="2358" spc="157" dirty="0">
                <a:latin typeface="Tahoma"/>
                <a:cs typeface="Tahoma"/>
              </a:rPr>
              <a:t>drivers</a:t>
            </a:r>
            <a:r>
              <a:rPr sz="2358" spc="24" dirty="0">
                <a:latin typeface="Tahoma"/>
                <a:cs typeface="Tahoma"/>
              </a:rPr>
              <a:t> </a:t>
            </a:r>
            <a:r>
              <a:rPr sz="2358" spc="169" dirty="0">
                <a:latin typeface="Tahoma"/>
                <a:cs typeface="Tahoma"/>
              </a:rPr>
              <a:t>who</a:t>
            </a:r>
            <a:r>
              <a:rPr sz="2358" spc="12" dirty="0">
                <a:latin typeface="Tahoma"/>
                <a:cs typeface="Tahoma"/>
              </a:rPr>
              <a:t> </a:t>
            </a:r>
            <a:r>
              <a:rPr sz="2358" spc="175" dirty="0">
                <a:latin typeface="Tahoma"/>
                <a:cs typeface="Tahoma"/>
              </a:rPr>
              <a:t>charge</a:t>
            </a:r>
            <a:r>
              <a:rPr sz="2358" spc="18" dirty="0">
                <a:latin typeface="Tahoma"/>
                <a:cs typeface="Tahoma"/>
              </a:rPr>
              <a:t> </a:t>
            </a:r>
            <a:r>
              <a:rPr sz="2358" spc="169" dirty="0">
                <a:latin typeface="Tahoma"/>
                <a:cs typeface="Tahoma"/>
              </a:rPr>
              <a:t>the</a:t>
            </a:r>
            <a:r>
              <a:rPr sz="2358" spc="18" dirty="0">
                <a:latin typeface="Tahoma"/>
                <a:cs typeface="Tahoma"/>
              </a:rPr>
              <a:t> </a:t>
            </a:r>
            <a:r>
              <a:rPr sz="2358" spc="138" dirty="0">
                <a:latin typeface="Tahoma"/>
                <a:cs typeface="Tahoma"/>
              </a:rPr>
              <a:t>following</a:t>
            </a:r>
            <a:r>
              <a:rPr sz="2358" spc="6" dirty="0">
                <a:latin typeface="Tahoma"/>
                <a:cs typeface="Tahoma"/>
              </a:rPr>
              <a:t> </a:t>
            </a:r>
            <a:r>
              <a:rPr sz="2358" spc="127" dirty="0">
                <a:latin typeface="Tahoma"/>
                <a:cs typeface="Tahoma"/>
              </a:rPr>
              <a:t>rates:</a:t>
            </a:r>
            <a:endParaRPr sz="2358" dirty="0">
              <a:latin typeface="Tahoma"/>
              <a:cs typeface="Tahoma"/>
            </a:endParaRPr>
          </a:p>
          <a:p>
            <a:pPr marL="363927" marR="8479346" algn="just">
              <a:lnSpc>
                <a:spcPct val="139100"/>
              </a:lnSpc>
              <a:spcBef>
                <a:spcPts val="30"/>
              </a:spcBef>
            </a:pPr>
            <a:r>
              <a:rPr sz="1995" spc="-12" dirty="0">
                <a:latin typeface="Verdana"/>
                <a:cs typeface="Verdana"/>
              </a:rPr>
              <a:t>Driver </a:t>
            </a:r>
            <a:r>
              <a:rPr sz="1995" spc="-121" dirty="0">
                <a:latin typeface="Verdana"/>
                <a:cs typeface="Verdana"/>
              </a:rPr>
              <a:t>1: </a:t>
            </a:r>
            <a:r>
              <a:rPr sz="1995" spc="-12" dirty="0">
                <a:latin typeface="Verdana"/>
                <a:cs typeface="Verdana"/>
              </a:rPr>
              <a:t>$10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2: </a:t>
            </a:r>
            <a:r>
              <a:rPr sz="1995" spc="-12" dirty="0">
                <a:latin typeface="Verdana"/>
                <a:cs typeface="Verdana"/>
              </a:rPr>
              <a:t>$12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3: </a:t>
            </a:r>
            <a:r>
              <a:rPr sz="1995" spc="-12" dirty="0">
                <a:latin typeface="Verdana"/>
                <a:cs typeface="Verdana"/>
              </a:rPr>
              <a:t>$15 </a:t>
            </a:r>
            <a:r>
              <a:rPr sz="1995" spc="-236" dirty="0">
                <a:latin typeface="Verdana"/>
                <a:cs typeface="Verdana"/>
              </a:rPr>
              <a:t>/</a:t>
            </a:r>
            <a:r>
              <a:rPr sz="1995" spc="-247" dirty="0">
                <a:latin typeface="Verdana"/>
                <a:cs typeface="Verdana"/>
              </a:rPr>
              <a:t> </a:t>
            </a:r>
            <a:r>
              <a:rPr sz="1995" spc="-24" dirty="0">
                <a:latin typeface="Verdana"/>
                <a:cs typeface="Verdana"/>
              </a:rPr>
              <a:t>hr</a:t>
            </a:r>
            <a:endParaRPr sz="1995" dirty="0">
              <a:latin typeface="Verdana"/>
              <a:cs typeface="Verdana"/>
            </a:endParaRPr>
          </a:p>
          <a:p>
            <a:pPr>
              <a:lnSpc>
                <a:spcPct val="100000"/>
              </a:lnSpc>
            </a:pPr>
            <a:endParaRPr sz="2297" dirty="0">
              <a:latin typeface="Times New Roman"/>
              <a:cs typeface="Times New Roman"/>
            </a:endParaRPr>
          </a:p>
          <a:p>
            <a:pPr marL="15356" marR="317093">
              <a:lnSpc>
                <a:spcPts val="2745"/>
              </a:lnSpc>
              <a:spcBef>
                <a:spcPts val="1765"/>
              </a:spcBef>
            </a:pPr>
            <a:r>
              <a:rPr sz="2358" spc="121" dirty="0">
                <a:latin typeface="Tahoma"/>
                <a:cs typeface="Tahoma"/>
              </a:rPr>
              <a:t>From</a:t>
            </a:r>
            <a:r>
              <a:rPr sz="2358" spc="30" dirty="0">
                <a:latin typeface="Tahoma"/>
                <a:cs typeface="Tahoma"/>
              </a:rPr>
              <a:t> </a:t>
            </a:r>
            <a:r>
              <a:rPr sz="2358" spc="145" dirty="0">
                <a:latin typeface="Tahoma"/>
                <a:cs typeface="Tahoma"/>
              </a:rPr>
              <a:t>6:00</a:t>
            </a:r>
            <a:r>
              <a:rPr sz="2358" spc="24" dirty="0">
                <a:latin typeface="Tahoma"/>
                <a:cs typeface="Tahoma"/>
              </a:rPr>
              <a:t> </a:t>
            </a:r>
            <a:r>
              <a:rPr sz="2358" spc="145" dirty="0">
                <a:latin typeface="Tahoma"/>
                <a:cs typeface="Tahoma"/>
              </a:rPr>
              <a:t>to</a:t>
            </a:r>
            <a:r>
              <a:rPr sz="2358" spc="30" dirty="0">
                <a:latin typeface="Tahoma"/>
                <a:cs typeface="Tahoma"/>
              </a:rPr>
              <a:t> </a:t>
            </a:r>
            <a:r>
              <a:rPr sz="2358" spc="138" dirty="0">
                <a:latin typeface="Tahoma"/>
                <a:cs typeface="Tahoma"/>
              </a:rPr>
              <a:t>22:00,</a:t>
            </a:r>
            <a:r>
              <a:rPr sz="2358" spc="18" dirty="0">
                <a:latin typeface="Tahoma"/>
                <a:cs typeface="Tahoma"/>
              </a:rPr>
              <a:t> </a:t>
            </a:r>
            <a:r>
              <a:rPr sz="2358" spc="181" dirty="0">
                <a:latin typeface="Tahoma"/>
                <a:cs typeface="Tahoma"/>
              </a:rPr>
              <a:t>schedule</a:t>
            </a:r>
            <a:r>
              <a:rPr sz="2358" spc="12" dirty="0">
                <a:latin typeface="Tahoma"/>
                <a:cs typeface="Tahoma"/>
              </a:rPr>
              <a:t> </a:t>
            </a:r>
            <a:r>
              <a:rPr sz="2358" spc="175" dirty="0">
                <a:latin typeface="Tahoma"/>
                <a:cs typeface="Tahoma"/>
              </a:rPr>
              <a:t>one</a:t>
            </a:r>
            <a:r>
              <a:rPr sz="2358" spc="24" dirty="0">
                <a:latin typeface="Tahoma"/>
                <a:cs typeface="Tahoma"/>
              </a:rPr>
              <a:t> </a:t>
            </a:r>
            <a:r>
              <a:rPr sz="2358" spc="157" dirty="0">
                <a:latin typeface="Tahoma"/>
                <a:cs typeface="Tahoma"/>
              </a:rPr>
              <a:t>driver</a:t>
            </a:r>
            <a:r>
              <a:rPr sz="2358" spc="24" dirty="0">
                <a:latin typeface="Tahoma"/>
                <a:cs typeface="Tahoma"/>
              </a:rPr>
              <a:t> </a:t>
            </a:r>
            <a:r>
              <a:rPr sz="2358" spc="169" dirty="0">
                <a:latin typeface="Tahoma"/>
                <a:cs typeface="Tahoma"/>
              </a:rPr>
              <a:t>at</a:t>
            </a:r>
            <a:r>
              <a:rPr sz="2358" spc="12" dirty="0">
                <a:latin typeface="Tahoma"/>
                <a:cs typeface="Tahoma"/>
              </a:rPr>
              <a:t> </a:t>
            </a:r>
            <a:r>
              <a:rPr sz="2358" spc="206" dirty="0">
                <a:latin typeface="Tahoma"/>
                <a:cs typeface="Tahoma"/>
              </a:rPr>
              <a:t>a</a:t>
            </a:r>
            <a:r>
              <a:rPr sz="2358" spc="18" dirty="0">
                <a:latin typeface="Tahoma"/>
                <a:cs typeface="Tahoma"/>
              </a:rPr>
              <a:t> </a:t>
            </a:r>
            <a:r>
              <a:rPr sz="2358" spc="193" dirty="0">
                <a:latin typeface="Tahoma"/>
                <a:cs typeface="Tahoma"/>
              </a:rPr>
              <a:t>time</a:t>
            </a:r>
            <a:r>
              <a:rPr sz="2358" spc="12" dirty="0">
                <a:latin typeface="Tahoma"/>
                <a:cs typeface="Tahoma"/>
              </a:rPr>
              <a:t> </a:t>
            </a:r>
            <a:r>
              <a:rPr sz="2358" spc="145" dirty="0">
                <a:latin typeface="Tahoma"/>
                <a:cs typeface="Tahoma"/>
              </a:rPr>
              <a:t>to</a:t>
            </a:r>
            <a:r>
              <a:rPr sz="2358" spc="30" dirty="0">
                <a:latin typeface="Tahoma"/>
                <a:cs typeface="Tahoma"/>
              </a:rPr>
              <a:t> </a:t>
            </a:r>
            <a:r>
              <a:rPr sz="2358" spc="157" dirty="0">
                <a:latin typeface="Tahoma"/>
                <a:cs typeface="Tahoma"/>
              </a:rPr>
              <a:t>provide</a:t>
            </a:r>
            <a:r>
              <a:rPr sz="2358" spc="6" dirty="0">
                <a:latin typeface="Tahoma"/>
                <a:cs typeface="Tahoma"/>
              </a:rPr>
              <a:t> </a:t>
            </a:r>
            <a:r>
              <a:rPr sz="2358" spc="169" dirty="0">
                <a:latin typeface="Tahoma"/>
                <a:cs typeface="Tahoma"/>
              </a:rPr>
              <a:t>coverage,  </a:t>
            </a:r>
            <a:r>
              <a:rPr sz="2358" spc="193" dirty="0">
                <a:latin typeface="Tahoma"/>
                <a:cs typeface="Tahoma"/>
              </a:rPr>
              <a:t>and minimize</a:t>
            </a:r>
            <a:r>
              <a:rPr sz="2358" spc="-175" dirty="0">
                <a:latin typeface="Tahoma"/>
                <a:cs typeface="Tahoma"/>
              </a:rPr>
              <a:t> </a:t>
            </a:r>
            <a:r>
              <a:rPr sz="2358" spc="138" dirty="0">
                <a:latin typeface="Tahoma"/>
                <a:cs typeface="Tahoma"/>
              </a:rPr>
              <a:t>cost.</a:t>
            </a:r>
            <a:endParaRPr sz="2358" dirty="0">
              <a:latin typeface="Tahoma"/>
              <a:cs typeface="Tahoma"/>
            </a:endParaRPr>
          </a:p>
          <a:p>
            <a:pPr>
              <a:lnSpc>
                <a:spcPct val="100000"/>
              </a:lnSpc>
            </a:pPr>
            <a:endParaRPr sz="2660" dirty="0">
              <a:latin typeface="Times New Roman"/>
              <a:cs typeface="Times New Roman"/>
            </a:endParaRPr>
          </a:p>
          <a:p>
            <a:pPr marL="15356">
              <a:spcBef>
                <a:spcPts val="1578"/>
              </a:spcBef>
            </a:pPr>
            <a:r>
              <a:rPr sz="2358" spc="193" dirty="0">
                <a:latin typeface="Tahoma"/>
                <a:cs typeface="Tahoma"/>
              </a:rPr>
              <a:t>Each</a:t>
            </a:r>
            <a:r>
              <a:rPr sz="2358" spc="12" dirty="0">
                <a:latin typeface="Tahoma"/>
                <a:cs typeface="Tahoma"/>
              </a:rPr>
              <a:t> </a:t>
            </a:r>
            <a:r>
              <a:rPr sz="2358" spc="157" dirty="0">
                <a:latin typeface="Tahoma"/>
                <a:cs typeface="Tahoma"/>
              </a:rPr>
              <a:t>driver</a:t>
            </a:r>
            <a:r>
              <a:rPr sz="2358" spc="18" dirty="0">
                <a:latin typeface="Tahoma"/>
                <a:cs typeface="Tahoma"/>
              </a:rPr>
              <a:t> </a:t>
            </a:r>
            <a:r>
              <a:rPr sz="2358" spc="200" dirty="0">
                <a:latin typeface="Tahoma"/>
                <a:cs typeface="Tahoma"/>
              </a:rPr>
              <a:t>must</a:t>
            </a:r>
            <a:r>
              <a:rPr sz="2358" spc="24" dirty="0">
                <a:latin typeface="Tahoma"/>
                <a:cs typeface="Tahoma"/>
              </a:rPr>
              <a:t> </a:t>
            </a:r>
            <a:r>
              <a:rPr sz="2358" spc="157" dirty="0">
                <a:latin typeface="Tahoma"/>
                <a:cs typeface="Tahoma"/>
              </a:rPr>
              <a:t>work</a:t>
            </a:r>
            <a:r>
              <a:rPr sz="2358" spc="12" dirty="0">
                <a:latin typeface="Tahoma"/>
                <a:cs typeface="Tahoma"/>
              </a:rPr>
              <a:t> </a:t>
            </a:r>
            <a:r>
              <a:rPr sz="2358" spc="138" dirty="0">
                <a:latin typeface="Tahoma"/>
                <a:cs typeface="Tahoma"/>
              </a:rPr>
              <a:t>4-6</a:t>
            </a:r>
            <a:r>
              <a:rPr sz="2358" spc="30" dirty="0">
                <a:latin typeface="Tahoma"/>
                <a:cs typeface="Tahoma"/>
              </a:rPr>
              <a:t> </a:t>
            </a:r>
            <a:r>
              <a:rPr sz="2358" spc="157" dirty="0">
                <a:latin typeface="Tahoma"/>
                <a:cs typeface="Tahoma"/>
              </a:rPr>
              <a:t>hours</a:t>
            </a:r>
            <a:r>
              <a:rPr sz="2358" spc="30" dirty="0">
                <a:latin typeface="Tahoma"/>
                <a:cs typeface="Tahoma"/>
              </a:rPr>
              <a:t> </a:t>
            </a:r>
            <a:r>
              <a:rPr sz="2358" spc="206" dirty="0">
                <a:latin typeface="Tahoma"/>
                <a:cs typeface="Tahoma"/>
              </a:rPr>
              <a:t>a</a:t>
            </a:r>
            <a:r>
              <a:rPr sz="2358" spc="12" dirty="0">
                <a:latin typeface="Tahoma"/>
                <a:cs typeface="Tahoma"/>
              </a:rPr>
              <a:t> </a:t>
            </a:r>
            <a:r>
              <a:rPr sz="2358" spc="73" dirty="0">
                <a:latin typeface="Tahoma"/>
                <a:cs typeface="Tahoma"/>
              </a:rPr>
              <a:t>day.</a:t>
            </a:r>
            <a:r>
              <a:rPr sz="2358" spc="24" dirty="0">
                <a:latin typeface="Tahoma"/>
                <a:cs typeface="Tahoma"/>
              </a:rPr>
              <a:t> </a:t>
            </a:r>
            <a:r>
              <a:rPr sz="2358" spc="163" dirty="0">
                <a:latin typeface="Tahoma"/>
                <a:cs typeface="Tahoma"/>
              </a:rPr>
              <a:t>Driver</a:t>
            </a:r>
            <a:r>
              <a:rPr sz="2358" spc="18" dirty="0">
                <a:latin typeface="Tahoma"/>
                <a:cs typeface="Tahoma"/>
              </a:rPr>
              <a:t> </a:t>
            </a:r>
            <a:r>
              <a:rPr sz="2358" spc="212" dirty="0">
                <a:latin typeface="Tahoma"/>
                <a:cs typeface="Tahoma"/>
              </a:rPr>
              <a:t>2</a:t>
            </a:r>
            <a:r>
              <a:rPr sz="2358" spc="24" dirty="0">
                <a:latin typeface="Tahoma"/>
                <a:cs typeface="Tahoma"/>
              </a:rPr>
              <a:t> </a:t>
            </a:r>
            <a:r>
              <a:rPr sz="2358" spc="175" dirty="0">
                <a:latin typeface="Tahoma"/>
                <a:cs typeface="Tahoma"/>
              </a:rPr>
              <a:t>cannot</a:t>
            </a:r>
            <a:r>
              <a:rPr sz="2358" spc="18" dirty="0">
                <a:latin typeface="Tahoma"/>
                <a:cs typeface="Tahoma"/>
              </a:rPr>
              <a:t> </a:t>
            </a:r>
            <a:r>
              <a:rPr sz="2358" spc="157" dirty="0">
                <a:latin typeface="Tahoma"/>
                <a:cs typeface="Tahoma"/>
              </a:rPr>
              <a:t>work</a:t>
            </a:r>
            <a:r>
              <a:rPr sz="2358" spc="6" dirty="0">
                <a:latin typeface="Tahoma"/>
                <a:cs typeface="Tahoma"/>
              </a:rPr>
              <a:t> </a:t>
            </a:r>
            <a:r>
              <a:rPr sz="2358" spc="138" dirty="0">
                <a:latin typeface="Tahoma"/>
                <a:cs typeface="Tahoma"/>
              </a:rPr>
              <a:t>after</a:t>
            </a:r>
            <a:r>
              <a:rPr sz="2358" spc="18" dirty="0">
                <a:latin typeface="Tahoma"/>
                <a:cs typeface="Tahoma"/>
              </a:rPr>
              <a:t> </a:t>
            </a:r>
            <a:r>
              <a:rPr sz="2358" spc="138" dirty="0">
                <a:latin typeface="Tahoma"/>
                <a:cs typeface="Tahoma"/>
              </a:rPr>
              <a:t>11:00.</a:t>
            </a:r>
            <a:endParaRPr sz="2358" dirty="0">
              <a:latin typeface="Tahoma"/>
              <a:cs typeface="Tahoma"/>
            </a:endParaRPr>
          </a:p>
        </p:txBody>
      </p:sp>
    </p:spTree>
    <p:extLst>
      <p:ext uri="{BB962C8B-B14F-4D97-AF65-F5344CB8AC3E}">
        <p14:creationId xmlns:p14="http://schemas.microsoft.com/office/powerpoint/2010/main" val="37579009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905" y="625140"/>
            <a:ext cx="7204781" cy="507947"/>
          </a:xfrm>
          <a:prstGeom prst="rect">
            <a:avLst/>
          </a:prstGeom>
        </p:spPr>
        <p:txBody>
          <a:bodyPr vert="horz" wrap="square" lIns="0" tIns="15355" rIns="0" bIns="0" rtlCol="0" anchor="b" anchorCtr="0">
            <a:spAutoFit/>
          </a:bodyPr>
          <a:lstStyle/>
          <a:p>
            <a:pPr marL="15356">
              <a:spcBef>
                <a:spcPts val="121"/>
              </a:spcBef>
            </a:pPr>
            <a:r>
              <a:rPr lang="en-US" sz="3200" dirty="0">
                <a:solidFill>
                  <a:schemeClr val="bg2">
                    <a:lumMod val="25000"/>
                  </a:schemeClr>
                </a:solidFill>
              </a:rPr>
              <a:t>Stay Calm</a:t>
            </a:r>
            <a:endParaRPr spc="254" dirty="0">
              <a:solidFill>
                <a:schemeClr val="tx1">
                  <a:lumMod val="95000"/>
                  <a:lumOff val="5000"/>
                </a:schemeClr>
              </a:solidFill>
            </a:endParaRPr>
          </a:p>
        </p:txBody>
      </p:sp>
      <p:sp>
        <p:nvSpPr>
          <p:cNvPr id="3" name="object 3"/>
          <p:cNvSpPr/>
          <p:nvPr/>
        </p:nvSpPr>
        <p:spPr>
          <a:xfrm>
            <a:off x="740119" y="2327703"/>
            <a:ext cx="4285571" cy="1985421"/>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749331" y="1801019"/>
            <a:ext cx="3812687" cy="350340"/>
          </a:xfrm>
          <a:prstGeom prst="rect">
            <a:avLst/>
          </a:prstGeom>
        </p:spPr>
        <p:txBody>
          <a:bodyPr vert="horz" wrap="square" lIns="0" tIns="15355" rIns="0" bIns="0" rtlCol="0">
            <a:spAutoFit/>
          </a:bodyPr>
          <a:lstStyle/>
          <a:p>
            <a:pPr marL="15356">
              <a:spcBef>
                <a:spcPts val="121"/>
              </a:spcBef>
            </a:pPr>
            <a:r>
              <a:rPr sz="2176" b="1" spc="181" dirty="0">
                <a:latin typeface="Arial"/>
                <a:cs typeface="Arial"/>
              </a:rPr>
              <a:t>Variables </a:t>
            </a:r>
            <a:r>
              <a:rPr sz="2176" b="1" spc="230" dirty="0">
                <a:latin typeface="Arial"/>
                <a:cs typeface="Arial"/>
              </a:rPr>
              <a:t>and</a:t>
            </a:r>
            <a:r>
              <a:rPr sz="2176" b="1" spc="79" dirty="0">
                <a:latin typeface="Arial"/>
                <a:cs typeface="Arial"/>
              </a:rPr>
              <a:t> </a:t>
            </a:r>
            <a:r>
              <a:rPr sz="2176" b="1" spc="181" dirty="0">
                <a:latin typeface="Arial"/>
                <a:cs typeface="Arial"/>
              </a:rPr>
              <a:t>Constants</a:t>
            </a:r>
            <a:endParaRPr sz="2176">
              <a:latin typeface="Arial"/>
              <a:cs typeface="Arial"/>
            </a:endParaRPr>
          </a:p>
        </p:txBody>
      </p:sp>
      <p:sp>
        <p:nvSpPr>
          <p:cNvPr id="5" name="object 5"/>
          <p:cNvSpPr/>
          <p:nvPr/>
        </p:nvSpPr>
        <p:spPr>
          <a:xfrm>
            <a:off x="770829" y="5087024"/>
            <a:ext cx="1986958" cy="868940"/>
          </a:xfrm>
          <a:prstGeom prst="rect">
            <a:avLst/>
          </a:prstGeom>
          <a:blipFill>
            <a:blip r:embed="rId3" cstate="print"/>
            <a:stretch>
              <a:fillRect/>
            </a:stretch>
          </a:blipFill>
        </p:spPr>
        <p:txBody>
          <a:bodyPr wrap="square" lIns="0" tIns="0" rIns="0" bIns="0" rtlCol="0"/>
          <a:lstStyle/>
          <a:p>
            <a:endParaRPr sz="2176"/>
          </a:p>
        </p:txBody>
      </p:sp>
      <p:sp>
        <p:nvSpPr>
          <p:cNvPr id="6" name="object 6"/>
          <p:cNvSpPr txBox="1"/>
          <p:nvPr/>
        </p:nvSpPr>
        <p:spPr>
          <a:xfrm>
            <a:off x="730905" y="4663223"/>
            <a:ext cx="1418817" cy="350340"/>
          </a:xfrm>
          <a:prstGeom prst="rect">
            <a:avLst/>
          </a:prstGeom>
        </p:spPr>
        <p:txBody>
          <a:bodyPr vert="horz" wrap="square" lIns="0" tIns="15355" rIns="0" bIns="0" rtlCol="0">
            <a:spAutoFit/>
          </a:bodyPr>
          <a:lstStyle/>
          <a:p>
            <a:pPr marL="15356">
              <a:spcBef>
                <a:spcPts val="121"/>
              </a:spcBef>
            </a:pPr>
            <a:r>
              <a:rPr sz="2176" b="1" spc="333" dirty="0">
                <a:latin typeface="Arial"/>
                <a:cs typeface="Arial"/>
              </a:rPr>
              <a:t>M</a:t>
            </a:r>
            <a:r>
              <a:rPr sz="2176" b="1" spc="138" dirty="0">
                <a:latin typeface="Arial"/>
                <a:cs typeface="Arial"/>
              </a:rPr>
              <a:t>i</a:t>
            </a:r>
            <a:r>
              <a:rPr sz="2176" b="1" spc="242" dirty="0">
                <a:latin typeface="Arial"/>
                <a:cs typeface="Arial"/>
              </a:rPr>
              <a:t>n</a:t>
            </a:r>
            <a:r>
              <a:rPr sz="2176" b="1" spc="97" dirty="0">
                <a:latin typeface="Arial"/>
                <a:cs typeface="Arial"/>
              </a:rPr>
              <a:t>i</a:t>
            </a:r>
            <a:r>
              <a:rPr sz="2176" b="1" spc="320" dirty="0">
                <a:latin typeface="Arial"/>
                <a:cs typeface="Arial"/>
              </a:rPr>
              <a:t>m</a:t>
            </a:r>
            <a:r>
              <a:rPr sz="2176" b="1" spc="138" dirty="0">
                <a:latin typeface="Arial"/>
                <a:cs typeface="Arial"/>
              </a:rPr>
              <a:t>i</a:t>
            </a:r>
            <a:r>
              <a:rPr sz="2176" b="1" spc="163" dirty="0">
                <a:latin typeface="Arial"/>
                <a:cs typeface="Arial"/>
              </a:rPr>
              <a:t>z</a:t>
            </a:r>
            <a:r>
              <a:rPr sz="2176" b="1" spc="260" dirty="0">
                <a:latin typeface="Arial"/>
                <a:cs typeface="Arial"/>
              </a:rPr>
              <a:t>e</a:t>
            </a:r>
            <a:endParaRPr sz="2176">
              <a:latin typeface="Arial"/>
              <a:cs typeface="Arial"/>
            </a:endParaRPr>
          </a:p>
        </p:txBody>
      </p:sp>
      <p:sp>
        <p:nvSpPr>
          <p:cNvPr id="7" name="object 7"/>
          <p:cNvSpPr txBox="1"/>
          <p:nvPr/>
        </p:nvSpPr>
        <p:spPr>
          <a:xfrm>
            <a:off x="7745143" y="1828660"/>
            <a:ext cx="1825729" cy="350340"/>
          </a:xfrm>
          <a:prstGeom prst="rect">
            <a:avLst/>
          </a:prstGeom>
        </p:spPr>
        <p:txBody>
          <a:bodyPr vert="horz" wrap="square" lIns="0" tIns="15355" rIns="0" bIns="0" rtlCol="0">
            <a:spAutoFit/>
          </a:bodyPr>
          <a:lstStyle/>
          <a:p>
            <a:pPr marL="15356">
              <a:spcBef>
                <a:spcPts val="121"/>
              </a:spcBef>
            </a:pPr>
            <a:r>
              <a:rPr sz="2176" b="1" spc="97" dirty="0">
                <a:latin typeface="Arial"/>
                <a:cs typeface="Arial"/>
              </a:rPr>
              <a:t>C</a:t>
            </a:r>
            <a:r>
              <a:rPr sz="2176" b="1" spc="85" dirty="0">
                <a:latin typeface="Arial"/>
                <a:cs typeface="Arial"/>
              </a:rPr>
              <a:t>o</a:t>
            </a:r>
            <a:r>
              <a:rPr sz="2176" b="1" spc="145" dirty="0">
                <a:latin typeface="Arial"/>
                <a:cs typeface="Arial"/>
              </a:rPr>
              <a:t>ns</a:t>
            </a:r>
            <a:r>
              <a:rPr sz="2176" b="1" spc="224" dirty="0">
                <a:latin typeface="Arial"/>
                <a:cs typeface="Arial"/>
              </a:rPr>
              <a:t>tr</a:t>
            </a:r>
            <a:r>
              <a:rPr sz="2176" b="1" spc="339" dirty="0">
                <a:latin typeface="Arial"/>
                <a:cs typeface="Arial"/>
              </a:rPr>
              <a:t>a</a:t>
            </a:r>
            <a:r>
              <a:rPr sz="2176" b="1" spc="138" dirty="0">
                <a:latin typeface="Arial"/>
                <a:cs typeface="Arial"/>
              </a:rPr>
              <a:t>i</a:t>
            </a:r>
            <a:r>
              <a:rPr sz="2176" b="1" spc="200" dirty="0">
                <a:latin typeface="Arial"/>
                <a:cs typeface="Arial"/>
              </a:rPr>
              <a:t>nts</a:t>
            </a:r>
            <a:endParaRPr sz="2176">
              <a:latin typeface="Arial"/>
              <a:cs typeface="Arial"/>
            </a:endParaRPr>
          </a:p>
        </p:txBody>
      </p:sp>
      <p:sp>
        <p:nvSpPr>
          <p:cNvPr id="8" name="object 8"/>
          <p:cNvSpPr/>
          <p:nvPr/>
        </p:nvSpPr>
        <p:spPr>
          <a:xfrm>
            <a:off x="7739003" y="2323096"/>
            <a:ext cx="2555098" cy="2612476"/>
          </a:xfrm>
          <a:prstGeom prst="rect">
            <a:avLst/>
          </a:prstGeom>
          <a:blipFill>
            <a:blip r:embed="rId4" cstate="print"/>
            <a:stretch>
              <a:fillRect/>
            </a:stretch>
          </a:blipFill>
        </p:spPr>
        <p:txBody>
          <a:bodyPr wrap="square" lIns="0" tIns="0" rIns="0" bIns="0" rtlCol="0"/>
          <a:lstStyle/>
          <a:p>
            <a:endParaRPr sz="2176"/>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129</a:t>
            </a:fld>
            <a:endParaRPr spc="302" dirty="0"/>
          </a:p>
        </p:txBody>
      </p:sp>
    </p:spTree>
    <p:extLst>
      <p:ext uri="{BB962C8B-B14F-4D97-AF65-F5344CB8AC3E}">
        <p14:creationId xmlns:p14="http://schemas.microsoft.com/office/powerpoint/2010/main" val="2065599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7" y="1435608"/>
            <a:ext cx="6322698" cy="5148072"/>
          </a:xfrm>
        </p:spPr>
        <p:txBody>
          <a:bodyPr>
            <a:normAutofit fontScale="92500" lnSpcReduction="10000"/>
          </a:bodyPr>
          <a:lstStyle/>
          <a:p>
            <a:r>
              <a:rPr lang="en-US" sz="1900" dirty="0">
                <a:solidFill>
                  <a:srgbClr val="D24726"/>
                </a:solidFill>
                <a:latin typeface="Segoe UI Semibold" panose="020B0702040204020203" pitchFamily="34" charset="0"/>
                <a:cs typeface="Segoe UI Semibold" panose="020B0702040204020203" pitchFamily="34" charset="0"/>
              </a:rPr>
              <a:t>Search algorithms </a:t>
            </a:r>
            <a:r>
              <a:rPr lang="en-US" sz="1800" b="1" dirty="0"/>
              <a:t>take a problem with variables and </a:t>
            </a:r>
            <a:r>
              <a:rPr lang="en-US" b="1" dirty="0"/>
              <a:t>try</a:t>
            </a:r>
            <a:r>
              <a:rPr lang="en-US" sz="1800" b="1" dirty="0"/>
              <a:t> to find the right values to achieve a specific outcome.</a:t>
            </a:r>
          </a:p>
          <a:p>
            <a:pPr marL="514350" lvl="1" indent="-285750"/>
            <a:r>
              <a:rPr lang="en-US" dirty="0"/>
              <a:t>What’s the shortest round-trip tour to visit several cities? </a:t>
            </a:r>
          </a:p>
          <a:p>
            <a:pPr marL="514350" lvl="1" indent="-285750"/>
            <a:r>
              <a:rPr lang="en-US" sz="1800" dirty="0"/>
              <a:t>What time should I schedule worker shifts while respecting their hourly limits and vacation requests? </a:t>
            </a:r>
          </a:p>
          <a:p>
            <a:pPr marL="514350" lvl="1" indent="-285750"/>
            <a:r>
              <a:rPr lang="en-US" sz="1800" dirty="0"/>
              <a:t>Which numbers will solve my Sudoku?</a:t>
            </a:r>
          </a:p>
          <a:p>
            <a:pPr marL="514350" lvl="1" indent="-285750"/>
            <a:r>
              <a:rPr lang="en-US" sz="1800" dirty="0"/>
              <a:t>Given factory capacity, how much of </a:t>
            </a:r>
            <a:r>
              <a:rPr lang="en-US" sz="1800" b="1" dirty="0"/>
              <a:t>Product X</a:t>
            </a:r>
            <a:r>
              <a:rPr lang="en-US" sz="1800" dirty="0"/>
              <a:t> versus </a:t>
            </a:r>
            <a:r>
              <a:rPr lang="en-US" sz="1800" b="1" dirty="0"/>
              <a:t>Product Y</a:t>
            </a:r>
            <a:r>
              <a:rPr lang="en-US" sz="1800" dirty="0"/>
              <a:t> should I make to maximize profit?</a:t>
            </a:r>
          </a:p>
          <a:p>
            <a:pPr marL="514350" lvl="1" indent="-285750"/>
            <a:r>
              <a:rPr lang="en-US" sz="1800" dirty="0"/>
              <a:t>What weight values will minimize the loss function of my neural network? </a:t>
            </a:r>
          </a:p>
        </p:txBody>
      </p:sp>
      <p:sp>
        <p:nvSpPr>
          <p:cNvPr id="7" name="object 4">
            <a:extLst>
              <a:ext uri="{FF2B5EF4-FFF2-40B4-BE49-F238E27FC236}">
                <a16:creationId xmlns:a16="http://schemas.microsoft.com/office/drawing/2014/main" id="{75C017E5-E62B-4457-9CFA-6B8125262914}"/>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37870858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lstStyle/>
          <a:p>
            <a:r>
              <a:rPr lang="en-US" sz="2800" dirty="0">
                <a:solidFill>
                  <a:schemeClr val="bg2">
                    <a:lumMod val="25000"/>
                  </a:schemeClr>
                </a:solidFill>
              </a:rPr>
              <a:t>Problem 4 – Mixed Integer Problem</a:t>
            </a:r>
            <a:endParaRPr lang="en-US"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5" y="1435608"/>
            <a:ext cx="6153699" cy="3977640"/>
          </a:xfrm>
        </p:spPr>
        <p:txBody>
          <a:bodyPr/>
          <a:lstStyle/>
          <a:p>
            <a:r>
              <a:rPr lang="en-US" dirty="0"/>
              <a:t>Here is how we solve this problem mixing continuous and binary variables in </a:t>
            </a:r>
            <a:r>
              <a:rPr lang="en-US" dirty="0" err="1"/>
              <a:t>PuLP</a:t>
            </a:r>
            <a:r>
              <a:rPr lang="en-US" dirty="0"/>
              <a:t>. </a:t>
            </a:r>
          </a:p>
        </p:txBody>
      </p:sp>
      <p:sp>
        <p:nvSpPr>
          <p:cNvPr id="6" name="Rectangle 3">
            <a:extLst>
              <a:ext uri="{FF2B5EF4-FFF2-40B4-BE49-F238E27FC236}">
                <a16:creationId xmlns:a16="http://schemas.microsoft.com/office/drawing/2014/main" id="{977B7469-65F1-48EB-AD04-4F043412BC9D}"/>
              </a:ext>
            </a:extLst>
          </p:cNvPr>
          <p:cNvSpPr>
            <a:spLocks noChangeArrowheads="1"/>
          </p:cNvSpPr>
          <p:nvPr/>
        </p:nvSpPr>
        <p:spPr bwMode="auto">
          <a:xfrm>
            <a:off x="6927112" y="269304"/>
            <a:ext cx="5189701" cy="68941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*(e_1-s_1)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*(e_2-s_2)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*(e_3-s_3)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e_1 - s_1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e_2 - s_2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e_3 - s_3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(e_1 - s_1) + (e_2 - s_2) + (e_3 - s_3)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"b_23"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"b_31"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1: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.format(value(s_1), value(e_1)))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2: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.format(value(s_2), value(e_2)))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3: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.format(value(s_3), value(e_3)))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8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EE1791C-BF19-401B-9484-BE13D823AFBC}"/>
              </a:ext>
            </a:extLst>
          </p:cNvPr>
          <p:cNvSpPr/>
          <p:nvPr/>
        </p:nvSpPr>
        <p:spPr>
          <a:xfrm>
            <a:off x="521208" y="4307037"/>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5811466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normAutofit/>
          </a:bodyPr>
          <a:lstStyle/>
          <a:p>
            <a:r>
              <a:rPr lang="en-US" sz="2000" dirty="0">
                <a:solidFill>
                  <a:schemeClr val="bg2">
                    <a:lumMod val="25000"/>
                  </a:schemeClr>
                </a:solidFill>
              </a:rPr>
              <a:t>Problem 4 – Mixed Integer Problem</a:t>
            </a:r>
            <a:endParaRPr lang="en-US" sz="2400"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6" y="1435608"/>
            <a:ext cx="4416552" cy="4773806"/>
          </a:xfrm>
        </p:spPr>
        <p:txBody>
          <a:bodyPr>
            <a:normAutofit/>
          </a:bodyPr>
          <a:lstStyle/>
          <a:p>
            <a:r>
              <a:rPr lang="en-US" sz="1800" dirty="0"/>
              <a:t>If you would like to iterate variables and constraints dynamically instead of hard-coding, use lists and loops and even some object-oriented programming.</a:t>
            </a:r>
          </a:p>
          <a:p>
            <a:r>
              <a:rPr lang="en-US" sz="1800" dirty="0"/>
              <a:t>This is a bit more production-friendly if you need to import data and constraints from a database or other sources. </a:t>
            </a:r>
          </a:p>
          <a:p>
            <a:endParaRPr lang="en-US" sz="1800" dirty="0"/>
          </a:p>
        </p:txBody>
      </p:sp>
      <p:sp>
        <p:nvSpPr>
          <p:cNvPr id="5" name="Rectangle 1">
            <a:extLst>
              <a:ext uri="{FF2B5EF4-FFF2-40B4-BE49-F238E27FC236}">
                <a16:creationId xmlns:a16="http://schemas.microsoft.com/office/drawing/2014/main" id="{A0E98CE7-DB40-4C3C-B055-AC87A327F179}"/>
              </a:ext>
            </a:extLst>
          </p:cNvPr>
          <p:cNvSpPr>
            <a:spLocks noChangeArrowheads="1"/>
          </p:cNvSpPr>
          <p:nvPr/>
        </p:nvSpPr>
        <p:spPr bwMode="auto">
          <a:xfrm>
            <a:off x="5061857" y="39210"/>
            <a:ext cx="7130143" cy="68187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index, rate):</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index</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rate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variables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drivers[</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].end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d1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 d1:</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.format(d1.index, d2.index),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d1.start &gt;= d2.end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d2.start &gt;= d1.end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93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C80B9FF-9182-44AE-9A25-3041DD2D3BCC}"/>
              </a:ext>
            </a:extLst>
          </p:cNvPr>
          <p:cNvSpPr/>
          <p:nvPr/>
        </p:nvSpPr>
        <p:spPr>
          <a:xfrm>
            <a:off x="521208" y="4997869"/>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18487168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2F03-BC8C-4316-96E4-83D55B3C6409}"/>
              </a:ext>
            </a:extLst>
          </p:cNvPr>
          <p:cNvSpPr>
            <a:spLocks noGrp="1"/>
          </p:cNvSpPr>
          <p:nvPr>
            <p:ph type="title"/>
          </p:nvPr>
        </p:nvSpPr>
        <p:spPr>
          <a:xfrm>
            <a:off x="521208" y="448056"/>
            <a:ext cx="2525424" cy="640080"/>
          </a:xfrm>
        </p:spPr>
        <p:txBody>
          <a:bodyPr>
            <a:normAutofit/>
          </a:bodyPr>
          <a:lstStyle/>
          <a:p>
            <a:r>
              <a:rPr lang="en-US" sz="2800" dirty="0">
                <a:solidFill>
                  <a:schemeClr val="bg2">
                    <a:lumMod val="25000"/>
                  </a:schemeClr>
                </a:solidFill>
                <a:latin typeface="+mj-lt"/>
                <a:cs typeface="+mj-cs"/>
              </a:rPr>
              <a:t>Special Cases</a:t>
            </a:r>
          </a:p>
        </p:txBody>
      </p:sp>
      <p:pic>
        <p:nvPicPr>
          <p:cNvPr id="14" name="Picture 2" descr="Graph Preview">
            <a:extLst>
              <a:ext uri="{FF2B5EF4-FFF2-40B4-BE49-F238E27FC236}">
                <a16:creationId xmlns:a16="http://schemas.microsoft.com/office/drawing/2014/main" id="{E32CC27A-D9A0-4903-A46C-99B1CF6C97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83"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DAD834A7-0E6F-4786-A4CE-664B2F90EDBB}"/>
              </a:ext>
            </a:extLst>
          </p:cNvPr>
          <p:cNvCxnSpPr>
            <a:cxnSpLocks/>
          </p:cNvCxnSpPr>
          <p:nvPr/>
        </p:nvCxnSpPr>
        <p:spPr>
          <a:xfrm flipV="1">
            <a:off x="2178496" y="2791046"/>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AD02A108-54CD-4461-8AEA-2C2C76674BB2}"/>
              </a:ext>
            </a:extLst>
          </p:cNvPr>
          <p:cNvCxnSpPr>
            <a:cxnSpLocks/>
          </p:cNvCxnSpPr>
          <p:nvPr/>
        </p:nvCxnSpPr>
        <p:spPr>
          <a:xfrm flipV="1">
            <a:off x="2329028" y="3475711"/>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8BEA424-1111-4ED1-BA28-C6F8454B7D75}"/>
                  </a:ext>
                </a:extLst>
              </p:cNvPr>
              <p:cNvSpPr txBox="1"/>
              <p:nvPr/>
            </p:nvSpPr>
            <p:spPr>
              <a:xfrm>
                <a:off x="2427862" y="2708891"/>
                <a:ext cx="91440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3200" dirty="0" smtClean="0">
                          <a:solidFill>
                            <a:srgbClr val="C00000"/>
                          </a:solidFill>
                          <a:latin typeface="Cambria Math" panose="02040503050406030204" pitchFamily="18" charset="0"/>
                        </a:rPr>
                        <m:t>∞</m:t>
                      </m:r>
                    </m:oMath>
                  </m:oMathPara>
                </a14:m>
                <a:endParaRPr lang="en-US" sz="3200" dirty="0">
                  <a:solidFill>
                    <a:srgbClr val="C00000"/>
                  </a:solidFill>
                  <a:latin typeface="Segoe UI" panose="020B0502040204020203" pitchFamily="34" charset="0"/>
                  <a:cs typeface="Segoe UI" panose="020B0502040204020203" pitchFamily="34" charset="0"/>
                </a:endParaRPr>
              </a:p>
            </p:txBody>
          </p:sp>
        </mc:Choice>
        <mc:Fallback xmlns="">
          <p:sp>
            <p:nvSpPr>
              <p:cNvPr id="22" name="TextBox 21">
                <a:extLst>
                  <a:ext uri="{FF2B5EF4-FFF2-40B4-BE49-F238E27FC236}">
                    <a16:creationId xmlns:a16="http://schemas.microsoft.com/office/drawing/2014/main" id="{A8BEA424-1111-4ED1-BA28-C6F8454B7D75}"/>
                  </a:ext>
                </a:extLst>
              </p:cNvPr>
              <p:cNvSpPr txBox="1">
                <a:spLocks noRot="1" noChangeAspect="1" noMove="1" noResize="1" noEditPoints="1" noAdjustHandles="1" noChangeArrowheads="1" noChangeShapeType="1" noTextEdit="1"/>
              </p:cNvSpPr>
              <p:nvPr/>
            </p:nvSpPr>
            <p:spPr>
              <a:xfrm>
                <a:off x="2427862" y="2708891"/>
                <a:ext cx="914400" cy="914400"/>
              </a:xfrm>
              <a:prstGeom prst="rect">
                <a:avLst/>
              </a:prstGeom>
              <a:blipFill>
                <a:blip r:embed="rId3"/>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309853BA-9985-4E72-A883-CE1552D58895}"/>
              </a:ext>
            </a:extLst>
          </p:cNvPr>
          <p:cNvSpPr txBox="1"/>
          <p:nvPr/>
        </p:nvSpPr>
        <p:spPr>
          <a:xfrm>
            <a:off x="385160"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Unbounded – </a:t>
            </a:r>
            <a:r>
              <a:rPr lang="en-US" sz="1600" dirty="0">
                <a:solidFill>
                  <a:prstClr val="black">
                    <a:lumMod val="75000"/>
                    <a:lumOff val="25000"/>
                  </a:prstClr>
                </a:solidFill>
                <a:latin typeface="Segoe UI" panose="020B0502040204020203" pitchFamily="34" charset="0"/>
                <a:cs typeface="Segoe UI" panose="020B0502040204020203" pitchFamily="34" charset="0"/>
              </a:rPr>
              <a:t>There’s no limit to a maximization or minimization, usually due to missing or broken constraints. </a:t>
            </a:r>
            <a:r>
              <a:rPr lang="en-US" sz="1600" b="1" dirty="0">
                <a:solidFill>
                  <a:prstClr val="black">
                    <a:lumMod val="75000"/>
                    <a:lumOff val="25000"/>
                  </a:prstClr>
                </a:solidFill>
                <a:latin typeface="Segoe UI" panose="020B0502040204020203" pitchFamily="34" charset="0"/>
                <a:cs typeface="Segoe UI" panose="020B0502040204020203" pitchFamily="34" charset="0"/>
              </a:rPr>
              <a: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https://www.desmos.com/calculator/grz7ewogfd</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4" name="Picture 2">
            <a:extLst>
              <a:ext uri="{FF2B5EF4-FFF2-40B4-BE49-F238E27FC236}">
                <a16:creationId xmlns:a16="http://schemas.microsoft.com/office/drawing/2014/main" id="{2CF062D5-8D4D-4BDC-A1B6-E687E85E21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96698" y="1460203"/>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A7F3D11-44FD-427C-A7BF-DFC323827465}"/>
              </a:ext>
            </a:extLst>
          </p:cNvPr>
          <p:cNvSpPr txBox="1"/>
          <p:nvPr/>
        </p:nvSpPr>
        <p:spPr>
          <a:xfrm>
            <a:off x="8841975" y="4215807"/>
            <a:ext cx="2606749" cy="1626782"/>
          </a:xfrm>
          <a:prstGeom prst="rect">
            <a:avLst/>
          </a:prstGeom>
        </p:spPr>
        <p:txBody>
          <a:bodyPr vert="horz" wrap="square" lIns="91440" tIns="45720" rIns="91440" bIns="45720" rtlCol="0">
            <a:normAutofit fontScale="92500" lnSpcReduction="1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Redundancy – </a:t>
            </a:r>
            <a:r>
              <a:rPr lang="en-US" sz="1600" dirty="0">
                <a:solidFill>
                  <a:prstClr val="black">
                    <a:lumMod val="75000"/>
                    <a:lumOff val="25000"/>
                  </a:prstClr>
                </a:solidFill>
                <a:latin typeface="Segoe UI" panose="020B0502040204020203" pitchFamily="34" charset="0"/>
                <a:cs typeface="Segoe UI" panose="020B0502040204020203" pitchFamily="34" charset="0"/>
              </a:rPr>
              <a:t>Two parallel constraints bounding the same direction can be consolidated into one.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https://www.desmos.com/calculator/jlig5pjwsw</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6" name="Picture 2">
            <a:extLst>
              <a:ext uri="{FF2B5EF4-FFF2-40B4-BE49-F238E27FC236}">
                <a16:creationId xmlns:a16="http://schemas.microsoft.com/office/drawing/2014/main" id="{C8EE6ED4-0810-4319-A8D2-8EE9B1C135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255789" y="1487671"/>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882B1B3-E86A-4843-BDB7-27915B610997}"/>
              </a:ext>
            </a:extLst>
          </p:cNvPr>
          <p:cNvSpPr txBox="1"/>
          <p:nvPr/>
        </p:nvSpPr>
        <p:spPr>
          <a:xfrm>
            <a:off x="3233135" y="4215807"/>
            <a:ext cx="2606749" cy="1626782"/>
          </a:xfrm>
          <a:prstGeom prst="rect">
            <a:avLst/>
          </a:prstGeom>
        </p:spPr>
        <p:txBody>
          <a:bodyPr vert="horz" wrap="square" lIns="91440" tIns="45720" rIns="91440" bIns="45720" rtlCol="0">
            <a:noAutofit/>
          </a:bodyPr>
          <a:lstStyle/>
          <a:p>
            <a:pPr>
              <a:spcAft>
                <a:spcPts val="2000"/>
              </a:spcAft>
            </a:pPr>
            <a:r>
              <a:rPr lang="en-US" sz="1500" b="1" dirty="0">
                <a:solidFill>
                  <a:prstClr val="black">
                    <a:lumMod val="75000"/>
                    <a:lumOff val="25000"/>
                  </a:prstClr>
                </a:solidFill>
                <a:latin typeface="Segoe UI" panose="020B0502040204020203" pitchFamily="34" charset="0"/>
                <a:cs typeface="Segoe UI" panose="020B0502040204020203" pitchFamily="34" charset="0"/>
              </a:rPr>
              <a:t>Infeasible – </a:t>
            </a:r>
            <a:r>
              <a:rPr lang="en-US" sz="1500" dirty="0">
                <a:solidFill>
                  <a:prstClr val="black">
                    <a:lumMod val="75000"/>
                    <a:lumOff val="25000"/>
                  </a:prstClr>
                </a:solidFill>
                <a:latin typeface="Segoe UI" panose="020B0502040204020203" pitchFamily="34" charset="0"/>
                <a:cs typeface="Segoe UI" panose="020B0502040204020203" pitchFamily="34" charset="0"/>
              </a:rPr>
              <a:t>There is no overlap with all the constrained regions.</a:t>
            </a:r>
          </a:p>
          <a:p>
            <a:pPr>
              <a:spcAft>
                <a:spcPts val="2000"/>
              </a:spcAft>
            </a:pPr>
            <a:r>
              <a:rPr lang="en-US" sz="1500" dirty="0">
                <a:solidFill>
                  <a:prstClr val="black">
                    <a:lumMod val="75000"/>
                    <a:lumOff val="25000"/>
                  </a:prstClr>
                </a:solidFill>
                <a:latin typeface="Segoe UI" panose="020B0502040204020203" pitchFamily="34" charset="0"/>
                <a:cs typeface="Segoe UI" panose="020B0502040204020203" pitchFamily="34" charset="0"/>
              </a:rPr>
              <a:t> </a:t>
            </a:r>
            <a:r>
              <a:rPr lang="en-US" sz="1500" dirty="0">
                <a:solidFill>
                  <a:prstClr val="black">
                    <a:lumMod val="75000"/>
                    <a:lumOff val="25000"/>
                  </a:prstClr>
                </a:solidFill>
                <a:latin typeface="Segoe UI" panose="020B0502040204020203" pitchFamily="34" charset="0"/>
                <a:cs typeface="Segoe UI" panose="020B0502040204020203" pitchFamily="34" charset="0"/>
                <a:hlinkClick r:id="rId8"/>
              </a:rPr>
              <a:t>https://www.desmos.com/calculator/8cuwz0qvm1</a:t>
            </a: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pP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8" name="Picture 2">
            <a:extLst>
              <a:ext uri="{FF2B5EF4-FFF2-40B4-BE49-F238E27FC236}">
                <a16:creationId xmlns:a16="http://schemas.microsoft.com/office/drawing/2014/main" id="{F7C9DDC9-21FD-494C-AB58-94B486904E3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080792"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84193D0-BCA1-45EC-9B9A-6875A9DF18E2}"/>
              </a:ext>
            </a:extLst>
          </p:cNvPr>
          <p:cNvSpPr txBox="1"/>
          <p:nvPr/>
        </p:nvSpPr>
        <p:spPr>
          <a:xfrm>
            <a:off x="6026069"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Alternate Solutions – </a:t>
            </a:r>
            <a:r>
              <a:rPr lang="en-US" sz="1600" dirty="0">
                <a:solidFill>
                  <a:prstClr val="black">
                    <a:lumMod val="75000"/>
                    <a:lumOff val="25000"/>
                  </a:prstClr>
                </a:solidFill>
                <a:latin typeface="Segoe UI" panose="020B0502040204020203" pitchFamily="34" charset="0"/>
                <a:cs typeface="Segoe UI" panose="020B0502040204020203" pitchFamily="34" charset="0"/>
              </a:rPr>
              <a:t>The objective line is parallel to the bounding constraint, presenting many solutions along the line.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10"/>
              </a:rPr>
              <a:t>https://www.desmos.com/calculator/oevm6pww8r</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243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7" grpId="0"/>
      <p:bldP spid="29"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fontScale="90000"/>
          </a:bodyPr>
          <a:lstStyle/>
          <a:p>
            <a:r>
              <a:rPr lang="en-US" dirty="0"/>
              <a:t>Pros and Cons of Linear/Integer/Mixed Programming</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465222729"/>
              </p:ext>
            </p:extLst>
          </p:nvPr>
        </p:nvGraphicFramePr>
        <p:xfrm>
          <a:off x="539750" y="1435100"/>
          <a:ext cx="10964273" cy="43027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Efficient and powerful, extremely fast especially with Simplex algorithm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applied to a wide array of problems with a linear nature including Sudokus, manufacturing problems, finance, and operational planning.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Modeling constraints as linear inequalities is convenient and provides a nice abstraction to describe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libraries are available to do the heavy-lifting for you</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1" dirty="0"/>
                        <a:t>Strictly only supports linear variables and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a:t>
                      </a:r>
                      <a:r>
                        <a:rPr lang="en-US" dirty="0" err="1"/>
                        <a:t>mathy</a:t>
                      </a:r>
                      <a:r>
                        <a:rPr lang="en-US" dirty="0"/>
                        <a:t> and requires esoteric linear algebra knowledge to build from scratch.</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505218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4574" y="701383"/>
            <a:ext cx="8413094" cy="462102"/>
          </a:xfrm>
          <a:prstGeom prst="rect">
            <a:avLst/>
          </a:prstGeom>
        </p:spPr>
        <p:txBody>
          <a:bodyPr vert="horz" wrap="square" lIns="0" tIns="15355" rIns="0" bIns="0" rtlCol="0">
            <a:spAutoFit/>
          </a:bodyPr>
          <a:lstStyle/>
          <a:p>
            <a:pPr marL="15356">
              <a:spcBef>
                <a:spcPts val="121"/>
              </a:spcBef>
            </a:pPr>
            <a:r>
              <a:rPr sz="2800" b="1" dirty="0">
                <a:solidFill>
                  <a:schemeClr val="bg2">
                    <a:lumMod val="25000"/>
                  </a:schemeClr>
                </a:solidFill>
                <a:latin typeface="+mj-lt"/>
                <a:ea typeface="+mj-ea"/>
                <a:cs typeface="+mj-cs"/>
              </a:rPr>
              <a:t>Learn M</a:t>
            </a:r>
            <a:r>
              <a:rPr lang="en-US" sz="2800" b="1" dirty="0">
                <a:solidFill>
                  <a:schemeClr val="bg2">
                    <a:lumMod val="25000"/>
                  </a:schemeClr>
                </a:solidFill>
                <a:latin typeface="+mj-lt"/>
                <a:ea typeface="+mj-ea"/>
                <a:cs typeface="+mj-cs"/>
              </a:rPr>
              <a:t>ore</a:t>
            </a:r>
            <a:endParaRPr sz="2800" b="1" dirty="0">
              <a:solidFill>
                <a:schemeClr val="bg2">
                  <a:lumMod val="25000"/>
                </a:schemeClr>
              </a:solidFill>
              <a:latin typeface="+mj-lt"/>
              <a:ea typeface="+mj-ea"/>
              <a:cs typeface="+mj-cs"/>
            </a:endParaRPr>
          </a:p>
        </p:txBody>
      </p:sp>
      <p:sp>
        <p:nvSpPr>
          <p:cNvPr id="3" name="object 3"/>
          <p:cNvSpPr/>
          <p:nvPr/>
        </p:nvSpPr>
        <p:spPr>
          <a:xfrm>
            <a:off x="1187360" y="1828827"/>
            <a:ext cx="4643400" cy="263801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2841109" y="1437270"/>
            <a:ext cx="3034180" cy="350340"/>
          </a:xfrm>
          <a:prstGeom prst="rect">
            <a:avLst/>
          </a:prstGeom>
        </p:spPr>
        <p:txBody>
          <a:bodyPr vert="horz" wrap="square" lIns="0" tIns="15355" rIns="0" bIns="0" rtlCol="0">
            <a:spAutoFit/>
          </a:bodyPr>
          <a:lstStyle/>
          <a:p>
            <a:pPr marL="15356">
              <a:spcBef>
                <a:spcPts val="121"/>
              </a:spcBef>
            </a:pPr>
            <a:r>
              <a:rPr sz="2176" i="1" spc="115" dirty="0">
                <a:latin typeface="Trebuchet MS"/>
                <a:cs typeface="Trebuchet MS"/>
              </a:rPr>
              <a:t>Discrete</a:t>
            </a:r>
            <a:r>
              <a:rPr sz="2176" i="1" spc="-12" dirty="0">
                <a:latin typeface="Trebuchet MS"/>
                <a:cs typeface="Trebuchet MS"/>
              </a:rPr>
              <a:t> </a:t>
            </a:r>
            <a:r>
              <a:rPr sz="2176" i="1" spc="85" dirty="0">
                <a:latin typeface="Trebuchet MS"/>
                <a:cs typeface="Trebuchet MS"/>
              </a:rPr>
              <a:t>Optimization</a:t>
            </a:r>
            <a:endParaRPr sz="2176">
              <a:latin typeface="Trebuchet MS"/>
              <a:cs typeface="Trebuchet MS"/>
            </a:endParaRPr>
          </a:p>
        </p:txBody>
      </p:sp>
      <p:sp>
        <p:nvSpPr>
          <p:cNvPr id="5" name="object 5"/>
          <p:cNvSpPr/>
          <p:nvPr/>
        </p:nvSpPr>
        <p:spPr>
          <a:xfrm>
            <a:off x="1187359" y="1497154"/>
            <a:ext cx="1547801" cy="242612"/>
          </a:xfrm>
          <a:prstGeom prst="rect">
            <a:avLst/>
          </a:prstGeom>
          <a:blipFill>
            <a:blip r:embed="rId3" cstate="print"/>
            <a:stretch>
              <a:fillRect/>
            </a:stretch>
          </a:blipFill>
        </p:spPr>
        <p:txBody>
          <a:bodyPr wrap="square" lIns="0" tIns="0" rIns="0" bIns="0" rtlCol="0"/>
          <a:lstStyle/>
          <a:p>
            <a:endParaRPr sz="2176"/>
          </a:p>
        </p:txBody>
      </p:sp>
      <p:sp>
        <p:nvSpPr>
          <p:cNvPr id="6" name="object 6">
            <a:hlinkClick r:id="rId4"/>
          </p:cNvPr>
          <p:cNvSpPr/>
          <p:nvPr/>
        </p:nvSpPr>
        <p:spPr>
          <a:xfrm>
            <a:off x="6252530" y="1437269"/>
            <a:ext cx="1966684" cy="2955460"/>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53415"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134</a:t>
            </a:fld>
            <a:endParaRPr spc="302" dirty="0"/>
          </a:p>
        </p:txBody>
      </p:sp>
      <p:pic>
        <p:nvPicPr>
          <p:cNvPr id="13" name="Picture 12">
            <a:hlinkClick r:id="rId6"/>
            <a:extLst>
              <a:ext uri="{FF2B5EF4-FFF2-40B4-BE49-F238E27FC236}">
                <a16:creationId xmlns:a16="http://schemas.microsoft.com/office/drawing/2014/main" id="{7D602A6D-7B33-4D80-90EA-4A9A334E2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0985" y="1437268"/>
            <a:ext cx="1944382" cy="2955461"/>
          </a:xfrm>
          <a:prstGeom prst="rect">
            <a:avLst/>
          </a:prstGeom>
        </p:spPr>
      </p:pic>
      <p:sp>
        <p:nvSpPr>
          <p:cNvPr id="10" name="TextBox 9">
            <a:extLst>
              <a:ext uri="{FF2B5EF4-FFF2-40B4-BE49-F238E27FC236}">
                <a16:creationId xmlns:a16="http://schemas.microsoft.com/office/drawing/2014/main" id="{CF1810EB-E57B-4B45-A623-174A3A9D2326}"/>
              </a:ext>
            </a:extLst>
          </p:cNvPr>
          <p:cNvSpPr txBox="1"/>
          <p:nvPr/>
        </p:nvSpPr>
        <p:spPr>
          <a:xfrm>
            <a:off x="1661784"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PatrickJMT on YouTube</a:t>
            </a:r>
          </a:p>
        </p:txBody>
      </p:sp>
      <p:sp>
        <p:nvSpPr>
          <p:cNvPr id="12" name="TextBox 11">
            <a:extLst>
              <a:ext uri="{FF2B5EF4-FFF2-40B4-BE49-F238E27FC236}">
                <a16:creationId xmlns:a16="http://schemas.microsoft.com/office/drawing/2014/main" id="{7B97F04D-BF51-40CA-98E6-7177181245B2}"/>
              </a:ext>
            </a:extLst>
          </p:cNvPr>
          <p:cNvSpPr txBox="1"/>
          <p:nvPr/>
        </p:nvSpPr>
        <p:spPr>
          <a:xfrm>
            <a:off x="4720450"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Joshua Emmanuel on YouTube</a:t>
            </a:r>
          </a:p>
        </p:txBody>
      </p:sp>
      <p:pic>
        <p:nvPicPr>
          <p:cNvPr id="11" name="Picture 10">
            <a:hlinkClick r:id="rId8"/>
            <a:extLst>
              <a:ext uri="{FF2B5EF4-FFF2-40B4-BE49-F238E27FC236}">
                <a16:creationId xmlns:a16="http://schemas.microsoft.com/office/drawing/2014/main" id="{89302F9A-A2F3-422C-BC5F-0F3C73C24425}"/>
              </a:ext>
            </a:extLst>
          </p:cNvPr>
          <p:cNvPicPr>
            <a:picLocks noChangeAspect="1"/>
          </p:cNvPicPr>
          <p:nvPr/>
        </p:nvPicPr>
        <p:blipFill>
          <a:blip r:embed="rId9"/>
          <a:stretch>
            <a:fillRect/>
          </a:stretch>
        </p:blipFill>
        <p:spPr>
          <a:xfrm>
            <a:off x="1773643" y="4864814"/>
            <a:ext cx="2603218" cy="1463167"/>
          </a:xfrm>
          <a:prstGeom prst="rect">
            <a:avLst/>
          </a:prstGeom>
        </p:spPr>
      </p:pic>
      <p:pic>
        <p:nvPicPr>
          <p:cNvPr id="14" name="Picture 13">
            <a:hlinkClick r:id="rId10"/>
            <a:extLst>
              <a:ext uri="{FF2B5EF4-FFF2-40B4-BE49-F238E27FC236}">
                <a16:creationId xmlns:a16="http://schemas.microsoft.com/office/drawing/2014/main" id="{E86C22FA-8748-4AB5-A32D-3DAA5879994E}"/>
              </a:ext>
            </a:extLst>
          </p:cNvPr>
          <p:cNvPicPr>
            <a:picLocks noChangeAspect="1"/>
          </p:cNvPicPr>
          <p:nvPr/>
        </p:nvPicPr>
        <p:blipFill>
          <a:blip r:embed="rId11"/>
          <a:stretch>
            <a:fillRect/>
          </a:stretch>
        </p:blipFill>
        <p:spPr>
          <a:xfrm>
            <a:off x="4758813" y="4864814"/>
            <a:ext cx="2603218" cy="1463167"/>
          </a:xfrm>
          <a:prstGeom prst="rect">
            <a:avLst/>
          </a:prstGeom>
        </p:spPr>
      </p:pic>
      <p:pic>
        <p:nvPicPr>
          <p:cNvPr id="3074" name="Picture 2" descr="Image result for 3 blue 1 brown">
            <a:hlinkClick r:id="rId12"/>
            <a:extLst>
              <a:ext uri="{FF2B5EF4-FFF2-40B4-BE49-F238E27FC236}">
                <a16:creationId xmlns:a16="http://schemas.microsoft.com/office/drawing/2014/main" id="{52A1FB7F-8516-43BD-8383-8672DEBCC0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6502" y="4864814"/>
            <a:ext cx="2612798" cy="14631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80292AE-DE57-4C10-9EDA-F3DB3AE6EFF5}"/>
              </a:ext>
            </a:extLst>
          </p:cNvPr>
          <p:cNvSpPr txBox="1"/>
          <p:nvPr/>
        </p:nvSpPr>
        <p:spPr>
          <a:xfrm>
            <a:off x="7706502" y="6378675"/>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3Blue1Brown on YouTube</a:t>
            </a:r>
          </a:p>
        </p:txBody>
      </p:sp>
      <p:pic>
        <p:nvPicPr>
          <p:cNvPr id="16" name="Picture 15">
            <a:extLst>
              <a:ext uri="{FF2B5EF4-FFF2-40B4-BE49-F238E27FC236}">
                <a16:creationId xmlns:a16="http://schemas.microsoft.com/office/drawing/2014/main" id="{39F58F54-E0A8-4B79-BE9A-DFE1BB2D82E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68372" y="3883101"/>
            <a:ext cx="1138766" cy="795764"/>
          </a:xfrm>
          <a:prstGeom prst="rect">
            <a:avLst/>
          </a:prstGeom>
          <a:ln>
            <a:solidFill>
              <a:schemeClr val="bg2">
                <a:lumMod val="90000"/>
              </a:schemeClr>
            </a:solidFill>
          </a:ln>
        </p:spPr>
      </p:pic>
      <p:pic>
        <p:nvPicPr>
          <p:cNvPr id="18" name="Picture 17">
            <a:extLst>
              <a:ext uri="{FF2B5EF4-FFF2-40B4-BE49-F238E27FC236}">
                <a16:creationId xmlns:a16="http://schemas.microsoft.com/office/drawing/2014/main" id="{674254A0-82C0-4289-BD43-9837EB0863C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62031" y="3883101"/>
            <a:ext cx="1138766" cy="795764"/>
          </a:xfrm>
          <a:prstGeom prst="rect">
            <a:avLst/>
          </a:prstGeom>
          <a:ln>
            <a:solidFill>
              <a:schemeClr val="bg2">
                <a:lumMod val="90000"/>
              </a:schemeClr>
            </a:solidFill>
          </a:ln>
        </p:spPr>
      </p:pic>
      <p:pic>
        <p:nvPicPr>
          <p:cNvPr id="19" name="Graphic 18" descr="Arrow: Slight curve">
            <a:extLst>
              <a:ext uri="{FF2B5EF4-FFF2-40B4-BE49-F238E27FC236}">
                <a16:creationId xmlns:a16="http://schemas.microsoft.com/office/drawing/2014/main" id="{8AFC9C30-CAA2-46DA-AA78-64E4B937984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78998" y="3655105"/>
            <a:ext cx="625878" cy="625878"/>
          </a:xfrm>
          <a:prstGeom prst="rect">
            <a:avLst/>
          </a:prstGeom>
        </p:spPr>
      </p:pic>
      <p:pic>
        <p:nvPicPr>
          <p:cNvPr id="21" name="Graphic 20" descr="Arrow: Slight curve">
            <a:extLst>
              <a:ext uri="{FF2B5EF4-FFF2-40B4-BE49-F238E27FC236}">
                <a16:creationId xmlns:a16="http://schemas.microsoft.com/office/drawing/2014/main" id="{4B0831F6-4F03-4CB5-8767-6CF621A0109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77882" y="3697152"/>
            <a:ext cx="625878" cy="625878"/>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4953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2F7234C3-AA20-4328-9140-B33F95ECABBA}"/>
              </a:ext>
            </a:extLst>
          </p:cNvPr>
          <p:cNvSpPr/>
          <p:nvPr/>
        </p:nvSpPr>
        <p:spPr>
          <a:xfrm>
            <a:off x="331869" y="247050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32D1B5-3AD4-4547-BCBC-CAB60650032B}"/>
              </a:ext>
            </a:extLst>
          </p:cNvPr>
          <p:cNvSpPr txBox="1"/>
          <p:nvPr/>
        </p:nvSpPr>
        <p:spPr>
          <a:xfrm>
            <a:off x="395588" y="4121740"/>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Linear programming systems guarantee an optimal solution and converge on a single global minimum/maximum. This is made possible by the convex nature of linear systems and efficient linear algebra methodologies.</a:t>
            </a:r>
          </a:p>
        </p:txBody>
      </p:sp>
    </p:spTree>
    <p:extLst>
      <p:ext uri="{BB962C8B-B14F-4D97-AF65-F5344CB8AC3E}">
        <p14:creationId xmlns:p14="http://schemas.microsoft.com/office/powerpoint/2010/main" val="29378633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348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4144CF71-6097-4F37-8459-B8B7708E10D4}"/>
              </a:ext>
            </a:extLst>
          </p:cNvPr>
          <p:cNvSpPr/>
          <p:nvPr/>
        </p:nvSpPr>
        <p:spPr>
          <a:xfrm>
            <a:off x="308680"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4B9E41-2E2D-46AF-A161-AC428AD2EFE0}"/>
              </a:ext>
            </a:extLst>
          </p:cNvPr>
          <p:cNvSpPr txBox="1"/>
          <p:nvPr/>
        </p:nvSpPr>
        <p:spPr>
          <a:xfrm>
            <a:off x="395588" y="4538137"/>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Pure continuous linear systems are easy to solve and can be done with some efficient matrix work. However, integer and discrete variables require search trees and pruning methodologies which can have a much higher performance cost. </a:t>
            </a:r>
          </a:p>
        </p:txBody>
      </p:sp>
    </p:spTree>
    <p:extLst>
      <p:ext uri="{BB962C8B-B14F-4D97-AF65-F5344CB8AC3E}">
        <p14:creationId xmlns:p14="http://schemas.microsoft.com/office/powerpoint/2010/main" val="7931863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88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10955818" cy="5148072"/>
          </a:xfrm>
        </p:spPr>
        <p:txBody>
          <a:bodyPr>
            <a:normAutofit/>
          </a:bodyPr>
          <a:lstStyle/>
          <a:p>
            <a:r>
              <a:rPr lang="en-US" sz="1800" dirty="0"/>
              <a:t>The most naive way to solve these problems is using iterative </a:t>
            </a:r>
            <a:r>
              <a:rPr lang="en-US" sz="1900" dirty="0">
                <a:solidFill>
                  <a:srgbClr val="D24726"/>
                </a:solidFill>
                <a:latin typeface="Segoe UI Semibold" panose="020B0702040204020203" pitchFamily="34" charset="0"/>
                <a:cs typeface="Segoe UI Semibold" panose="020B0702040204020203" pitchFamily="34" charset="0"/>
              </a:rPr>
              <a:t>brute-force</a:t>
            </a:r>
            <a:r>
              <a:rPr lang="en-US" sz="1800" dirty="0"/>
              <a:t>, but this will never be practical because it will effectively take forever to compute outside of trivial problems. </a:t>
            </a:r>
          </a:p>
          <a:p>
            <a:r>
              <a:rPr lang="en-US" dirty="0"/>
              <a:t>We will need some more clever techniques!</a:t>
            </a:r>
            <a:endParaRPr lang="en-US" sz="1800" dirty="0"/>
          </a:p>
        </p:txBody>
      </p:sp>
      <p:pic>
        <p:nvPicPr>
          <p:cNvPr id="4" name="Picture 3">
            <a:extLst>
              <a:ext uri="{FF2B5EF4-FFF2-40B4-BE49-F238E27FC236}">
                <a16:creationId xmlns:a16="http://schemas.microsoft.com/office/drawing/2014/main" id="{FA71BBF4-CFC5-43D9-9D62-E5E9FF59907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09160" y="3636264"/>
            <a:ext cx="2773680" cy="2773680"/>
          </a:xfrm>
          <a:prstGeom prst="rect">
            <a:avLst/>
          </a:prstGeom>
          <a:scene3d>
            <a:camera prst="perspectiveRelaxedModerately"/>
            <a:lightRig rig="threePt" dir="t"/>
          </a:scene3d>
        </p:spPr>
      </p:pic>
    </p:spTree>
    <p:extLst>
      <p:ext uri="{BB962C8B-B14F-4D97-AF65-F5344CB8AC3E}">
        <p14:creationId xmlns:p14="http://schemas.microsoft.com/office/powerpoint/2010/main" val="3392314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a:xfrm>
            <a:off x="666834" y="528117"/>
            <a:ext cx="6877119" cy="640080"/>
          </a:xfrm>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5086241" cy="3290565"/>
          </a:xfrm>
        </p:spPr>
        <p:txBody>
          <a:bodyPr>
            <a:normAutofit/>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No sign">
            <a:extLst>
              <a:ext uri="{FF2B5EF4-FFF2-40B4-BE49-F238E27FC236}">
                <a16:creationId xmlns:a16="http://schemas.microsoft.com/office/drawing/2014/main" id="{0E0CCC5C-D8A8-49EB-B97B-A61D5D6E6C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5436" y="1364073"/>
            <a:ext cx="4162434" cy="4162434"/>
          </a:xfrm>
          <a:prstGeom prst="rect">
            <a:avLst/>
          </a:prstGeom>
        </p:spPr>
      </p:pic>
      <p:sp>
        <p:nvSpPr>
          <p:cNvPr id="13" name="Oval 12">
            <a:extLst>
              <a:ext uri="{FF2B5EF4-FFF2-40B4-BE49-F238E27FC236}">
                <a16:creationId xmlns:a16="http://schemas.microsoft.com/office/drawing/2014/main" id="{22D18E90-0129-4486-966D-92CFCFFF8273}"/>
              </a:ext>
            </a:extLst>
          </p:cNvPr>
          <p:cNvSpPr/>
          <p:nvPr/>
        </p:nvSpPr>
        <p:spPr>
          <a:xfrm>
            <a:off x="294655" y="3966963"/>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B29A04-3A5F-4F64-8195-C024AD9D5154}"/>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For the most part, solver libraries only support linear constraints and variables. So no squares, square roots, trig functions, etc. </a:t>
            </a:r>
          </a:p>
          <a:p>
            <a:pPr algn="l">
              <a:spcAft>
                <a:spcPts val="2000"/>
              </a:spcAft>
            </a:pPr>
            <a:r>
              <a:rPr lang="en-US" sz="1600" dirty="0">
                <a:solidFill>
                  <a:srgbClr val="C00000"/>
                </a:solidFill>
                <a:latin typeface="Segoe UI" panose="020B0502040204020203" pitchFamily="34" charset="0"/>
                <a:cs typeface="Segoe UI" panose="020B0502040204020203" pitchFamily="34" charset="0"/>
              </a:rPr>
              <a:t>You will need to use metaheuristics, gradient descent, specialized tree search, and other approaches to solve nonlinear systems.</a:t>
            </a:r>
          </a:p>
        </p:txBody>
      </p:sp>
    </p:spTree>
    <p:extLst>
      <p:ext uri="{BB962C8B-B14F-4D97-AF65-F5344CB8AC3E}">
        <p14:creationId xmlns:p14="http://schemas.microsoft.com/office/powerpoint/2010/main" val="3375379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V</a:t>
            </a:r>
            <a:br>
              <a:rPr lang="en-US" sz="4800" dirty="0">
                <a:solidFill>
                  <a:schemeClr val="bg1"/>
                </a:solidFill>
              </a:rPr>
            </a:br>
            <a:r>
              <a:rPr lang="en-US" sz="4800" dirty="0">
                <a:solidFill>
                  <a:schemeClr val="bg1"/>
                </a:solidFill>
              </a:rPr>
              <a:t>Gradient Descent and Neural Networks</a:t>
            </a:r>
          </a:p>
        </p:txBody>
      </p:sp>
    </p:spTree>
    <p:extLst>
      <p:ext uri="{BB962C8B-B14F-4D97-AF65-F5344CB8AC3E}">
        <p14:creationId xmlns:p14="http://schemas.microsoft.com/office/powerpoint/2010/main" val="37873335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F94F-6D6B-4379-9DF2-86015E122530}"/>
              </a:ext>
            </a:extLst>
          </p:cNvPr>
          <p:cNvSpPr>
            <a:spLocks noGrp="1"/>
          </p:cNvSpPr>
          <p:nvPr>
            <p:ph type="title"/>
          </p:nvPr>
        </p:nvSpPr>
        <p:spPr/>
        <p:txBody>
          <a:bodyPr>
            <a:normAutofit/>
          </a:bodyPr>
          <a:lstStyle/>
          <a:p>
            <a:r>
              <a:rPr lang="en-US" dirty="0"/>
              <a:t>Gradient Descent - Making Calculus Useful</a:t>
            </a:r>
          </a:p>
        </p:txBody>
      </p:sp>
      <p:sp>
        <p:nvSpPr>
          <p:cNvPr id="3" name="Content Placeholder 2">
            <a:extLst>
              <a:ext uri="{FF2B5EF4-FFF2-40B4-BE49-F238E27FC236}">
                <a16:creationId xmlns:a16="http://schemas.microsoft.com/office/drawing/2014/main" id="{57418F67-2931-4E3A-861F-02FD439B798F}"/>
              </a:ext>
            </a:extLst>
          </p:cNvPr>
          <p:cNvSpPr>
            <a:spLocks noGrp="1"/>
          </p:cNvSpPr>
          <p:nvPr>
            <p:ph sz="quarter" idx="10"/>
          </p:nvPr>
        </p:nvSpPr>
        <p:spPr>
          <a:xfrm>
            <a:off x="539496" y="1435608"/>
            <a:ext cx="6877119" cy="4974336"/>
          </a:xfrm>
        </p:spPr>
        <p:txBody>
          <a:bodyPr>
            <a:normAutofit fontScale="92500" lnSpcReduction="20000"/>
          </a:bodyPr>
          <a:lstStyle/>
          <a:p>
            <a:pPr marL="285750" indent="-285750">
              <a:buFont typeface="Arial" panose="020B0604020202020204" pitchFamily="34" charset="0"/>
              <a:buChar char="•"/>
            </a:pPr>
            <a:r>
              <a:rPr lang="en-US" b="1" dirty="0">
                <a:solidFill>
                  <a:srgbClr val="D24726"/>
                </a:solidFill>
                <a:latin typeface="Segoe UI Semibold" panose="020B0702040204020203" pitchFamily="34" charset="0"/>
                <a:cs typeface="Segoe UI Semibold" panose="020B0702040204020203" pitchFamily="34" charset="0"/>
              </a:rPr>
              <a:t>Gradient descent </a:t>
            </a:r>
            <a:r>
              <a:rPr lang="en-US" dirty="0"/>
              <a:t>is a continuous/nonlinear optimization method that uses Calculus derivatives to find a local minimum/maximum. </a:t>
            </a:r>
          </a:p>
          <a:p>
            <a:pPr marL="285750" indent="-285750">
              <a:buFont typeface="Arial" panose="020B0604020202020204" pitchFamily="34" charset="0"/>
              <a:buChar char="•"/>
            </a:pPr>
            <a:r>
              <a:rPr lang="en-US" dirty="0"/>
              <a:t>This methodology has become highly popular due to the need to optimize thousands and even millions of machine learning variables, like neural networks and their node weight values.</a:t>
            </a:r>
          </a:p>
          <a:p>
            <a:pPr marL="285750" indent="-285750">
              <a:buFont typeface="Arial" panose="020B0604020202020204" pitchFamily="34" charset="0"/>
              <a:buChar char="•"/>
            </a:pPr>
            <a:r>
              <a:rPr lang="en-US" dirty="0"/>
              <a:t>While you can use simulated annealing to do these ML optimizations, gradient descent offers a more guided methodology that scales well with extremely large numbers of variables, at the cost of finding a better optimum. </a:t>
            </a:r>
          </a:p>
          <a:p>
            <a:pPr marL="285750" indent="-285750">
              <a:buFont typeface="Arial" panose="020B0604020202020204" pitchFamily="34" charset="0"/>
              <a:buChar char="•"/>
            </a:pPr>
            <a:r>
              <a:rPr lang="en-US" dirty="0"/>
              <a:t>The main drawback of gradient descent is it is very </a:t>
            </a:r>
            <a:r>
              <a:rPr lang="en-US" dirty="0" err="1"/>
              <a:t>mathy</a:t>
            </a:r>
            <a:r>
              <a:rPr lang="en-US" dirty="0"/>
              <a:t> and easily gets stuck in local minima, which is why stochastic approaches are used to add randomness. </a:t>
            </a:r>
          </a:p>
        </p:txBody>
      </p:sp>
      <p:pic>
        <p:nvPicPr>
          <p:cNvPr id="5" name="Picture 4">
            <a:extLst>
              <a:ext uri="{FF2B5EF4-FFF2-40B4-BE49-F238E27FC236}">
                <a16:creationId xmlns:a16="http://schemas.microsoft.com/office/drawing/2014/main" id="{7CE16717-EF54-4983-B9BF-D19A62B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7" name="Connector: Curved 6">
            <a:extLst>
              <a:ext uri="{FF2B5EF4-FFF2-40B4-BE49-F238E27FC236}">
                <a16:creationId xmlns:a16="http://schemas.microsoft.com/office/drawing/2014/main" id="{D57510D4-F20B-48CB-B01F-9AA0240CCC47}"/>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596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A Crash Course in Calculus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7"/>
                <a:ext cx="7029046" cy="5215057"/>
              </a:xfrm>
            </p:spPr>
            <p:txBody>
              <a:bodyPr>
                <a:normAutofit fontScale="77500" lnSpcReduction="20000"/>
              </a:bodyPr>
              <a:lstStyle/>
              <a:p>
                <a:r>
                  <a:rPr lang="en-US" dirty="0"/>
                  <a:t>A derivative tells the slope of a function (rate of change) at a given value for variable </a:t>
                </a:r>
                <a:r>
                  <a:rPr lang="en-US" i="1" dirty="0"/>
                  <a:t>x</a:t>
                </a:r>
                <a:r>
                  <a:rPr lang="en-US" dirty="0"/>
                  <a:t>. </a:t>
                </a:r>
              </a:p>
              <a:p>
                <a:r>
                  <a:rPr lang="en-US" dirty="0"/>
                  <a:t>For example, the derivative of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oMath>
                </a14:m>
                <a:r>
                  <a:rPr lang="en-US" dirty="0"/>
                  <a:t> is </a:t>
                </a:r>
                <a14:m>
                  <m:oMath xmlns:m="http://schemas.openxmlformats.org/officeDocument/2006/math">
                    <m:r>
                      <a:rPr lang="en-US" dirty="0" smtClean="0">
                        <a:latin typeface="Cambria Math" panose="02040503050406030204" pitchFamily="18" charset="0"/>
                      </a:rPr>
                      <m:t>2</m:t>
                    </m:r>
                    <m:r>
                      <a:rPr lang="en-US" i="1" dirty="0" smtClean="0">
                        <a:latin typeface="Cambria Math" panose="02040503050406030204" pitchFamily="18" charset="0"/>
                      </a:rPr>
                      <m:t>𝑥</m:t>
                    </m:r>
                  </m:oMath>
                </a14:m>
                <a:r>
                  <a:rPr lang="en-US" dirty="0"/>
                  <a:t>.</a:t>
                </a:r>
              </a:p>
              <a:p>
                <a:pPr/>
                <a14:m>
                  <m:oMathPara xmlns:m="http://schemas.openxmlformats.org/officeDocument/2006/math">
                    <m:oMathParaPr>
                      <m:jc m:val="centerGroup"/>
                    </m:oMathParaPr>
                    <m:oMath xmlns:m="http://schemas.openxmlformats.org/officeDocument/2006/math">
                      <m:f>
                        <m:fPr>
                          <m:ctrlPr>
                            <a:rPr lang="en-US" i="1" dirty="0">
                              <a:latin typeface="Cambria Math" panose="02040503050406030204" pitchFamily="18" charset="0"/>
                            </a:rPr>
                          </m:ctrlPr>
                        </m:fPr>
                        <m:num>
                          <m:r>
                            <a:rPr lang="en-US" dirty="0">
                              <a:latin typeface="Cambria Math" panose="02040503050406030204" pitchFamily="18" charset="0"/>
                            </a:rPr>
                            <m:t>ⅆ</m:t>
                          </m:r>
                        </m:num>
                        <m:den>
                          <m:r>
                            <a:rPr lang="en-US" dirty="0">
                              <a:latin typeface="Cambria Math" panose="02040503050406030204" pitchFamily="18" charset="0"/>
                            </a:rPr>
                            <m:t>ⅆ</m:t>
                          </m:r>
                          <m:r>
                            <a:rPr lang="en-US" i="1" dirty="0">
                              <a:latin typeface="Cambria Math" panose="02040503050406030204" pitchFamily="18" charset="0"/>
                            </a:rPr>
                            <m:t>𝑥</m:t>
                          </m:r>
                        </m:den>
                      </m:f>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dirty="0">
                              <a:latin typeface="Cambria Math" panose="02040503050406030204" pitchFamily="18" charset="0"/>
                            </a:rPr>
                            <m:t>2</m:t>
                          </m:r>
                        </m:sup>
                      </m:sSup>
                      <m:r>
                        <a:rPr lang="en-US"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r>
                  <a:rPr lang="en-US" dirty="0"/>
                  <a:t> This means at </a:t>
                </a:r>
                <a14:m>
                  <m:oMath xmlns:m="http://schemas.openxmlformats.org/officeDocument/2006/math">
                    <m:r>
                      <a:rPr lang="en-US" i="1" dirty="0" smtClean="0">
                        <a:latin typeface="Cambria Math" panose="02040503050406030204" pitchFamily="18" charset="0"/>
                      </a:rPr>
                      <m:t>𝑥</m:t>
                    </m:r>
                    <m:r>
                      <a:rPr lang="en-US" i="0" dirty="0" smtClean="0">
                        <a:latin typeface="Cambria Math" panose="02040503050406030204" pitchFamily="18" charset="0"/>
                      </a:rPr>
                      <m:t>=1</m:t>
                    </m:r>
                  </m:oMath>
                </a14:m>
                <a:r>
                  <a:rPr lang="en-US" dirty="0"/>
                  <a:t>, the slope of the function is 2.</a:t>
                </a:r>
              </a:p>
              <a:p>
                <a:pPr lvl="2"/>
                <a:r>
                  <a:rPr lang="en-US" dirty="0"/>
                  <a:t>At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 the slope is 4. </a:t>
                </a:r>
              </a:p>
              <a:p>
                <a:pPr lvl="2"/>
                <a:r>
                  <a:rPr lang="en-US" dirty="0"/>
                  <a:t>At x = 3, it is 6.</a:t>
                </a:r>
              </a:p>
              <a:p>
                <a:pPr lvl="2"/>
                <a:r>
                  <a:rPr lang="en-US" dirty="0"/>
                  <a:t>And so on… </a:t>
                </a:r>
              </a:p>
              <a:p>
                <a:pPr marL="0" lvl="1" indent="0">
                  <a:buNone/>
                </a:pPr>
                <a:r>
                  <a:rPr lang="en-US" dirty="0"/>
                  <a:t>Derivatives can be very useful for optimization. Can you imagine why? (Hint: where are we if the slope is 0?)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AC8FB15-4003-464E-8552-E22F8D77542B}"/>
                  </a:ext>
                </a:extLst>
              </p:cNvPr>
              <p:cNvSpPr>
                <a:spLocks noGrp="1" noRot="1" noChangeAspect="1" noMove="1" noResize="1" noEditPoints="1" noAdjustHandles="1" noChangeArrowheads="1" noChangeShapeType="1" noTextEdit="1"/>
              </p:cNvSpPr>
              <p:nvPr>
                <p:ph sz="quarter" idx="10"/>
              </p:nvPr>
            </p:nvSpPr>
            <p:spPr>
              <a:xfrm>
                <a:off x="539495" y="1435607"/>
                <a:ext cx="7029046" cy="5215057"/>
              </a:xfrm>
              <a:blipFill>
                <a:blip r:embed="rId2"/>
                <a:stretch>
                  <a:fillRect l="-173"/>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FE52757D-7CE8-4B55-9902-9459F090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71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E32C3A-CB18-4910-999C-B9341B116575}"/>
              </a:ext>
            </a:extLst>
          </p:cNvPr>
          <p:cNvSpPr/>
          <p:nvPr/>
        </p:nvSpPr>
        <p:spPr>
          <a:xfrm>
            <a:off x="7568541" y="5358306"/>
            <a:ext cx="3914148" cy="523220"/>
          </a:xfrm>
          <a:prstGeom prst="rect">
            <a:avLst/>
          </a:prstGeom>
        </p:spPr>
        <p:txBody>
          <a:bodyPr wrap="none">
            <a:spAutoFit/>
          </a:bodyPr>
          <a:lstStyle/>
          <a:p>
            <a:r>
              <a:rPr lang="en-US" sz="1400" dirty="0">
                <a:hlinkClick r:id="rId4"/>
              </a:rPr>
              <a:t>https://www.desmos.com/calculator/ruvtlp9zk6</a:t>
            </a:r>
            <a:endParaRPr lang="en-US" sz="1400" dirty="0"/>
          </a:p>
          <a:p>
            <a:endParaRPr lang="en-US" sz="1400" dirty="0"/>
          </a:p>
        </p:txBody>
      </p:sp>
    </p:spTree>
    <p:extLst>
      <p:ext uri="{BB962C8B-B14F-4D97-AF65-F5344CB8AC3E}">
        <p14:creationId xmlns:p14="http://schemas.microsoft.com/office/powerpoint/2010/main" val="24436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8"/>
            <a:ext cx="10837342" cy="2179462"/>
          </a:xfrm>
        </p:spPr>
        <p:txBody>
          <a:bodyPr>
            <a:normAutofit/>
          </a:bodyPr>
          <a:lstStyle/>
          <a:p>
            <a:r>
              <a:rPr lang="en-US" sz="1600" dirty="0"/>
              <a:t>Notice how when the slope is zero, we are at a local minimum/maximum!</a:t>
            </a:r>
          </a:p>
          <a:p>
            <a:r>
              <a:rPr lang="en-US" sz="1600" dirty="0"/>
              <a:t>As the slope gets closer to zero, the closer we are to the local minimum /maximum.</a:t>
            </a:r>
          </a:p>
          <a:p>
            <a:r>
              <a:rPr lang="en-US" sz="1600" dirty="0"/>
              <a:t>Oppositely, the larger/steeper the slope the farther we are from the local minimum. </a:t>
            </a:r>
          </a:p>
          <a:p>
            <a:endParaRPr lang="en-US" sz="1600" dirty="0"/>
          </a:p>
        </p:txBody>
      </p:sp>
      <p:pic>
        <p:nvPicPr>
          <p:cNvPr id="1026" name="Picture 2">
            <a:extLst>
              <a:ext uri="{FF2B5EF4-FFF2-40B4-BE49-F238E27FC236}">
                <a16:creationId xmlns:a16="http://schemas.microsoft.com/office/drawing/2014/main" id="{FE52757D-7CE8-4B55-9902-9459F09023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 Preview">
            <a:extLst>
              <a:ext uri="{FF2B5EF4-FFF2-40B4-BE49-F238E27FC236}">
                <a16:creationId xmlns:a16="http://schemas.microsoft.com/office/drawing/2014/main" id="{64C0242E-4DAE-4F40-90E4-1D60B5188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 Preview">
            <a:extLst>
              <a:ext uri="{FF2B5EF4-FFF2-40B4-BE49-F238E27FC236}">
                <a16:creationId xmlns:a16="http://schemas.microsoft.com/office/drawing/2014/main" id="{4618E2FE-C65A-414D-85FD-A57ED4ADA6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C805F-0BD2-4678-AA4B-3B8C806CB19F}"/>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9" name="TextBox 8">
            <a:extLst>
              <a:ext uri="{FF2B5EF4-FFF2-40B4-BE49-F238E27FC236}">
                <a16:creationId xmlns:a16="http://schemas.microsoft.com/office/drawing/2014/main" id="{4DCE859C-BED5-45BD-81B3-1A86C231E39D}"/>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0" name="TextBox 9">
            <a:extLst>
              <a:ext uri="{FF2B5EF4-FFF2-40B4-BE49-F238E27FC236}">
                <a16:creationId xmlns:a16="http://schemas.microsoft.com/office/drawing/2014/main" id="{8102ED34-8C30-4071-BA2A-7448FABF6DC4}"/>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4" name="Picture 2" descr="Graph Preview">
            <a:extLst>
              <a:ext uri="{FF2B5EF4-FFF2-40B4-BE49-F238E27FC236}">
                <a16:creationId xmlns:a16="http://schemas.microsoft.com/office/drawing/2014/main" id="{A3653803-130B-404C-BC8A-4D4895FE30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0147F0-946D-4579-8BBB-564256A92E2E}"/>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3" name="Rectangle 12">
            <a:extLst>
              <a:ext uri="{FF2B5EF4-FFF2-40B4-BE49-F238E27FC236}">
                <a16:creationId xmlns:a16="http://schemas.microsoft.com/office/drawing/2014/main" id="{ABFB9E8F-F7FC-424D-A8CF-36325F97EE29}"/>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pic>
        <p:nvPicPr>
          <p:cNvPr id="14" name="Picture 2">
            <a:extLst>
              <a:ext uri="{FF2B5EF4-FFF2-40B4-BE49-F238E27FC236}">
                <a16:creationId xmlns:a16="http://schemas.microsoft.com/office/drawing/2014/main" id="{747B9865-9166-402B-AAB3-4C545E897C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Graph Preview">
            <a:extLst>
              <a:ext uri="{FF2B5EF4-FFF2-40B4-BE49-F238E27FC236}">
                <a16:creationId xmlns:a16="http://schemas.microsoft.com/office/drawing/2014/main" id="{BBCDD046-A597-463F-BA57-12EBEBD8D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4" descr="Graph Preview">
            <a:extLst>
              <a:ext uri="{FF2B5EF4-FFF2-40B4-BE49-F238E27FC236}">
                <a16:creationId xmlns:a16="http://schemas.microsoft.com/office/drawing/2014/main" id="{A1A4745A-CF49-4BEF-92C1-90FD38058F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2" descr="Graph Preview">
            <a:extLst>
              <a:ext uri="{FF2B5EF4-FFF2-40B4-BE49-F238E27FC236}">
                <a16:creationId xmlns:a16="http://schemas.microsoft.com/office/drawing/2014/main" id="{ED9943DF-D0A6-46D3-93A2-ABC6623674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18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274885"/>
            <a:ext cx="10837342" cy="2611315"/>
          </a:xfrm>
        </p:spPr>
        <p:txBody>
          <a:bodyPr>
            <a:normAutofit fontScale="92500" lnSpcReduction="20000"/>
          </a:bodyPr>
          <a:lstStyle/>
          <a:p>
            <a:r>
              <a:rPr lang="en-US" sz="1600" dirty="0"/>
              <a:t>Starting our search in a random or arbitrary location, we want it to </a:t>
            </a:r>
            <a:r>
              <a:rPr lang="en-US" sz="1600" i="1" dirty="0"/>
              <a:t>step</a:t>
            </a:r>
            <a:r>
              <a:rPr lang="en-US" sz="1600" dirty="0"/>
              <a:t> towards the local minimum.</a:t>
            </a:r>
          </a:p>
          <a:p>
            <a:r>
              <a:rPr lang="en-US" sz="1600" dirty="0"/>
              <a:t>The slope is like a compass providing direction to the local minimum/maximum. We step in directions that make the slope smaller, leading it to 0. </a:t>
            </a:r>
          </a:p>
          <a:p>
            <a:r>
              <a:rPr lang="en-US" sz="1600" dirty="0"/>
              <a:t>To make this process quicker, we can take bigger steps for bigger slopes, and smaller steps for smaller slopes. </a:t>
            </a:r>
          </a:p>
          <a:p>
            <a:r>
              <a:rPr lang="en-US" sz="1600" dirty="0"/>
              <a:t>This is the basic idea behind gradient descent. </a:t>
            </a:r>
          </a:p>
          <a:p>
            <a:endParaRPr lang="en-US" sz="1600" dirty="0"/>
          </a:p>
        </p:txBody>
      </p:sp>
      <p:sp>
        <p:nvSpPr>
          <p:cNvPr id="14" name="TextBox 13">
            <a:extLst>
              <a:ext uri="{FF2B5EF4-FFF2-40B4-BE49-F238E27FC236}">
                <a16:creationId xmlns:a16="http://schemas.microsoft.com/office/drawing/2014/main" id="{9DF34BEE-3C2B-4204-A43C-85072921CE7D}"/>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15" name="TextBox 14">
            <a:extLst>
              <a:ext uri="{FF2B5EF4-FFF2-40B4-BE49-F238E27FC236}">
                <a16:creationId xmlns:a16="http://schemas.microsoft.com/office/drawing/2014/main" id="{3186613C-FD26-4B2B-B124-D991B35BAFB2}"/>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6" name="TextBox 15">
            <a:extLst>
              <a:ext uri="{FF2B5EF4-FFF2-40B4-BE49-F238E27FC236}">
                <a16:creationId xmlns:a16="http://schemas.microsoft.com/office/drawing/2014/main" id="{CDC5099D-4EEC-44B8-AA0A-916F2DD2CA8C}"/>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sp>
        <p:nvSpPr>
          <p:cNvPr id="18" name="TextBox 17">
            <a:extLst>
              <a:ext uri="{FF2B5EF4-FFF2-40B4-BE49-F238E27FC236}">
                <a16:creationId xmlns:a16="http://schemas.microsoft.com/office/drawing/2014/main" id="{95586437-E9DC-4F20-AA65-825FFF667292}"/>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9" name="Rectangle 18">
            <a:extLst>
              <a:ext uri="{FF2B5EF4-FFF2-40B4-BE49-F238E27FC236}">
                <a16:creationId xmlns:a16="http://schemas.microsoft.com/office/drawing/2014/main" id="{934A7BAA-CEC5-4E05-9029-DCCB92894366}"/>
              </a:ext>
            </a:extLst>
          </p:cNvPr>
          <p:cNvSpPr/>
          <p:nvPr/>
        </p:nvSpPr>
        <p:spPr>
          <a:xfrm>
            <a:off x="4152010" y="6459522"/>
            <a:ext cx="3914148" cy="523220"/>
          </a:xfrm>
          <a:prstGeom prst="rect">
            <a:avLst/>
          </a:prstGeom>
        </p:spPr>
        <p:txBody>
          <a:bodyPr wrap="none">
            <a:spAutoFit/>
          </a:bodyPr>
          <a:lstStyle/>
          <a:p>
            <a:r>
              <a:rPr lang="en-US" sz="1400" dirty="0">
                <a:hlinkClick r:id="rId2"/>
              </a:rPr>
              <a:t>https://www.desmos.com/calculator/ruvtlp9zk6</a:t>
            </a:r>
            <a:endParaRPr lang="en-US" sz="1400" dirty="0"/>
          </a:p>
          <a:p>
            <a:endParaRPr lang="en-US" sz="1400" dirty="0"/>
          </a:p>
        </p:txBody>
      </p:sp>
      <p:pic>
        <p:nvPicPr>
          <p:cNvPr id="20" name="Picture 2">
            <a:extLst>
              <a:ext uri="{FF2B5EF4-FFF2-40B4-BE49-F238E27FC236}">
                <a16:creationId xmlns:a16="http://schemas.microsoft.com/office/drawing/2014/main" id="{451CE453-2704-41D3-AF47-F4D65A9F90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Graph Preview">
            <a:extLst>
              <a:ext uri="{FF2B5EF4-FFF2-40B4-BE49-F238E27FC236}">
                <a16:creationId xmlns:a16="http://schemas.microsoft.com/office/drawing/2014/main" id="{C63F9CFD-99E8-4BA1-B8B8-D9CCFE2BA7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4" descr="Graph Preview">
            <a:extLst>
              <a:ext uri="{FF2B5EF4-FFF2-40B4-BE49-F238E27FC236}">
                <a16:creationId xmlns:a16="http://schemas.microsoft.com/office/drawing/2014/main" id="{EA73EAC6-2ECE-499C-B7B2-F5B3510F19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Graph Preview">
            <a:extLst>
              <a:ext uri="{FF2B5EF4-FFF2-40B4-BE49-F238E27FC236}">
                <a16:creationId xmlns:a16="http://schemas.microsoft.com/office/drawing/2014/main" id="{C6CDD571-1F35-462C-94C2-D1FCB84089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D8C7D-A028-4BC5-9326-4D83A69A558A}"/>
              </a:ext>
            </a:extLst>
          </p:cNvPr>
          <p:cNvSpPr>
            <a:spLocks noGrp="1"/>
          </p:cNvSpPr>
          <p:nvPr>
            <p:ph type="title"/>
          </p:nvPr>
        </p:nvSpPr>
        <p:spPr/>
        <p:txBody>
          <a:bodyPr/>
          <a:lstStyle/>
          <a:p>
            <a:r>
              <a:rPr lang="en-US" dirty="0"/>
              <a:t>A Crash Course in Calculus Derivatives</a:t>
            </a:r>
          </a:p>
        </p:txBody>
      </p:sp>
      <p:sp>
        <p:nvSpPr>
          <p:cNvPr id="3" name="Content Placeholder 2">
            <a:extLst>
              <a:ext uri="{FF2B5EF4-FFF2-40B4-BE49-F238E27FC236}">
                <a16:creationId xmlns:a16="http://schemas.microsoft.com/office/drawing/2014/main" id="{AFC7D4C6-3C13-4E7C-993E-18C051790967}"/>
              </a:ext>
            </a:extLst>
          </p:cNvPr>
          <p:cNvSpPr>
            <a:spLocks noGrp="1"/>
          </p:cNvSpPr>
          <p:nvPr>
            <p:ph sz="quarter" idx="10"/>
          </p:nvPr>
        </p:nvSpPr>
        <p:spPr>
          <a:xfrm>
            <a:off x="539495" y="1435608"/>
            <a:ext cx="4919575" cy="3977640"/>
          </a:xfrm>
        </p:spPr>
        <p:txBody>
          <a:bodyPr/>
          <a:lstStyle/>
          <a:p>
            <a:r>
              <a:rPr lang="en-US" dirty="0"/>
              <a:t>Calculus and algebra is tedious to do by hand… </a:t>
            </a:r>
          </a:p>
          <a:p>
            <a:r>
              <a:rPr lang="en-US" dirty="0"/>
              <a:t>So just use </a:t>
            </a:r>
            <a:r>
              <a:rPr lang="en-US" dirty="0">
                <a:hlinkClick r:id="rId2"/>
              </a:rPr>
              <a:t>https://www.wolframalpha.com</a:t>
            </a:r>
            <a:r>
              <a:rPr lang="en-US" dirty="0"/>
              <a:t> to calculate derivatives. </a:t>
            </a:r>
          </a:p>
          <a:p>
            <a:endParaRPr lang="en-US" dirty="0"/>
          </a:p>
        </p:txBody>
      </p:sp>
      <p:pic>
        <p:nvPicPr>
          <p:cNvPr id="6" name="Picture 5">
            <a:extLst>
              <a:ext uri="{FF2B5EF4-FFF2-40B4-BE49-F238E27FC236}">
                <a16:creationId xmlns:a16="http://schemas.microsoft.com/office/drawing/2014/main" id="{1DA11ECA-C089-42C9-A89A-DDF5D788EED2}"/>
              </a:ext>
            </a:extLst>
          </p:cNvPr>
          <p:cNvPicPr>
            <a:picLocks noChangeAspect="1"/>
          </p:cNvPicPr>
          <p:nvPr/>
        </p:nvPicPr>
        <p:blipFill>
          <a:blip r:embed="rId3"/>
          <a:stretch>
            <a:fillRect/>
          </a:stretch>
        </p:blipFill>
        <p:spPr>
          <a:xfrm>
            <a:off x="521207" y="3625703"/>
            <a:ext cx="6272102" cy="305659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1B52BE7-2F0C-4083-8352-9A4FB388D10E}"/>
              </a:ext>
            </a:extLst>
          </p:cNvPr>
          <p:cNvPicPr>
            <a:picLocks noChangeAspect="1"/>
          </p:cNvPicPr>
          <p:nvPr/>
        </p:nvPicPr>
        <p:blipFill>
          <a:blip r:embed="rId4"/>
          <a:stretch>
            <a:fillRect/>
          </a:stretch>
        </p:blipFill>
        <p:spPr>
          <a:xfrm>
            <a:off x="5740834" y="1435608"/>
            <a:ext cx="6272102" cy="2744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40027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6149105" y="3334269"/>
            <a:ext cx="5328138"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fontScale="85000" lnSpcReduction="10000"/>
              </a:bodyPr>
              <a:lstStyle/>
              <a:p>
                <a:r>
                  <a:rPr lang="en-US" dirty="0"/>
                  <a:t>Let’s try it! </a:t>
                </a:r>
              </a:p>
              <a:p>
                <a:pPr algn="ct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−3</m:t>
                            </m:r>
                          </m:e>
                        </m:d>
                      </m:e>
                      <m:sup>
                        <m:r>
                          <a:rPr lang="en-US" i="0">
                            <a:latin typeface="Cambria Math" panose="02040503050406030204" pitchFamily="18" charset="0"/>
                          </a:rPr>
                          <m:t>2</m:t>
                        </m:r>
                      </m:sup>
                    </m:sSup>
                  </m:oMath>
                </a14:m>
                <a:r>
                  <a:rPr lang="en-US" dirty="0"/>
                  <a:t> + 4</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oMath>
                  </m:oMathPara>
                </a14:m>
                <a:endParaRPr lang="en-US" dirty="0"/>
              </a:p>
              <a:p>
                <a:r>
                  <a:rPr lang="en-US" dirty="0"/>
                  <a:t>While we could algebraically find the local minimum by setting </a:t>
                </a:r>
                <a14:m>
                  <m:oMath xmlns:m="http://schemas.openxmlformats.org/officeDocument/2006/math">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r>
                      <a:rPr lang="en-US" i="0" dirty="0">
                        <a:latin typeface="Cambria Math" panose="02040503050406030204" pitchFamily="18" charset="0"/>
                      </a:rPr>
                      <m:t>=0</m:t>
                    </m:r>
                  </m:oMath>
                </a14:m>
                <a:r>
                  <a:rPr lang="en-US" dirty="0"/>
                  <a:t>, let’s try it with gradient descent instead. </a:t>
                </a:r>
              </a:p>
              <a:p>
                <a:r>
                  <a:rPr lang="en-US" dirty="0"/>
                  <a:t>Using gradient descent, we roughly get x=3, y=4 for the local minimum. </a:t>
                </a:r>
              </a:p>
              <a:p>
                <a:r>
                  <a:rPr lang="en-US" dirty="0">
                    <a:hlinkClick r:id="rId2"/>
                  </a:rPr>
                  <a:t>https://www.desmos.com/calculator/io531xdcrn</a:t>
                </a: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F836B80-2BB8-4C3E-8279-E0B40490AC2D}"/>
                  </a:ext>
                </a:extLst>
              </p:cNvPr>
              <p:cNvSpPr>
                <a:spLocks noGrp="1" noRot="1" noChangeAspect="1" noMove="1" noResize="1" noEditPoints="1" noAdjustHandles="1" noChangeArrowheads="1" noChangeShapeType="1" noTextEdit="1"/>
              </p:cNvSpPr>
              <p:nvPr>
                <p:ph sz="quarter" idx="10"/>
              </p:nvPr>
            </p:nvSpPr>
            <p:spPr>
              <a:xfrm>
                <a:off x="539495" y="1435608"/>
                <a:ext cx="4685647" cy="5246955"/>
              </a:xfrm>
              <a:blipFill>
                <a:blip r:embed="rId3"/>
                <a:stretch>
                  <a:fillRect l="-390"/>
                </a:stretch>
              </a:blipFill>
            </p:spPr>
            <p:txBody>
              <a:bodyPr/>
              <a:lstStyle/>
              <a:p>
                <a:r>
                  <a:rPr lang="en-US">
                    <a:noFill/>
                  </a:rPr>
                  <a:t> </a:t>
                </a:r>
              </a:p>
            </p:txBody>
          </p:sp>
        </mc:Fallback>
      </mc:AlternateContent>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1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declare our function and derivative of our function.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739054" y="2857500"/>
            <a:ext cx="1160584" cy="12748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96577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b="1" i="1" dirty="0"/>
              <a:t>L</a:t>
            </a:r>
            <a:r>
              <a:rPr lang="en-US" dirty="0"/>
              <a:t> is our </a:t>
            </a:r>
            <a:r>
              <a:rPr lang="en-US" sz="1700" b="1" dirty="0">
                <a:solidFill>
                  <a:srgbClr val="D24726"/>
                </a:solidFill>
                <a:latin typeface="Segoe UI Semibold" panose="020B0702040204020203" pitchFamily="34" charset="0"/>
                <a:cs typeface="Segoe UI Semibold" panose="020B0702040204020203" pitchFamily="34" charset="0"/>
              </a:rPr>
              <a:t>learning rate</a:t>
            </a:r>
            <a:r>
              <a:rPr lang="en-US" dirty="0"/>
              <a:t>, which scales how small our steps are. Smaller value means smaller steps. Having this too small can make this slow and require more iterations. Having it too large will cause it to keep stepping over the local minimum. </a:t>
            </a:r>
          </a:p>
          <a:p>
            <a:r>
              <a:rPr lang="en-US" b="1" dirty="0"/>
              <a:t>Epochs</a:t>
            </a:r>
            <a:r>
              <a:rPr lang="en-US" dirty="0"/>
              <a:t> is a fancy name for number of iterations. You need enough so the search doesn’t stop prematurely. </a:t>
            </a:r>
          </a:p>
          <a:p>
            <a:endParaRPr lang="en-US" dirty="0"/>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a:endCxn id="6" idx="1"/>
          </p:cNvCxnSpPr>
          <p:nvPr/>
        </p:nvCxnSpPr>
        <p:spPr>
          <a:xfrm>
            <a:off x="4739054" y="2857500"/>
            <a:ext cx="1160584" cy="190793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347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9C61-A02F-480E-B25A-A1108199C4FA}"/>
              </a:ext>
            </a:extLst>
          </p:cNvPr>
          <p:cNvSpPr>
            <a:spLocks noGrp="1"/>
          </p:cNvSpPr>
          <p:nvPr>
            <p:ph type="title"/>
          </p:nvPr>
        </p:nvSpPr>
        <p:spPr/>
        <p:txBody>
          <a:bodyPr/>
          <a:lstStyle/>
          <a:p>
            <a:r>
              <a:rPr lang="en-US" dirty="0"/>
              <a:t>What Are Metaheuristics?</a:t>
            </a:r>
          </a:p>
        </p:txBody>
      </p:sp>
      <p:sp>
        <p:nvSpPr>
          <p:cNvPr id="3" name="Content Placeholder 2">
            <a:extLst>
              <a:ext uri="{FF2B5EF4-FFF2-40B4-BE49-F238E27FC236}">
                <a16:creationId xmlns:a16="http://schemas.microsoft.com/office/drawing/2014/main" id="{293D602E-4DF9-4D97-A4E6-2408D499551E}"/>
              </a:ext>
            </a:extLst>
          </p:cNvPr>
          <p:cNvSpPr>
            <a:spLocks noGrp="1"/>
          </p:cNvSpPr>
          <p:nvPr>
            <p:ph sz="quarter" idx="10"/>
          </p:nvPr>
        </p:nvSpPr>
        <p:spPr>
          <a:xfrm>
            <a:off x="539495" y="1435608"/>
            <a:ext cx="11060321" cy="4180188"/>
          </a:xfrm>
        </p:spPr>
        <p:txBody>
          <a:bodyPr>
            <a:normAutofit fontScale="92500" lnSpcReduction="20000"/>
          </a:bodyPr>
          <a:lstStyle/>
          <a:p>
            <a:r>
              <a:rPr lang="en-US" b="1" dirty="0">
                <a:solidFill>
                  <a:srgbClr val="D24726"/>
                </a:solidFill>
                <a:latin typeface="Segoe UI Semibold" panose="020B0702040204020203" pitchFamily="34" charset="0"/>
                <a:cs typeface="Segoe UI Semibold" panose="020B0702040204020203" pitchFamily="34" charset="0"/>
              </a:rPr>
              <a:t>Metaheuristics</a:t>
            </a:r>
            <a:r>
              <a:rPr lang="en-US" b="1" dirty="0"/>
              <a:t> are a powerful tool to find a solution to an optimization problem.</a:t>
            </a:r>
          </a:p>
          <a:p>
            <a:pPr marL="285750" indent="-285750">
              <a:buFont typeface="Arial" panose="020B0604020202020204" pitchFamily="34" charset="0"/>
              <a:buChar char="•"/>
            </a:pPr>
            <a:r>
              <a:rPr lang="en-US" dirty="0"/>
              <a:t>Highly flexible, can be relatively easy to code from scratch</a:t>
            </a:r>
          </a:p>
          <a:p>
            <a:pPr marL="285750" indent="-285750">
              <a:buFont typeface="Arial" panose="020B0604020202020204" pitchFamily="34" charset="0"/>
              <a:buChar char="•"/>
            </a:pPr>
            <a:r>
              <a:rPr lang="en-US" dirty="0"/>
              <a:t>Algorithms leverage controlled randomness, which is called </a:t>
            </a:r>
            <a:r>
              <a:rPr lang="en-US" dirty="0">
                <a:solidFill>
                  <a:srgbClr val="D24726"/>
                </a:solidFill>
                <a:latin typeface="Segoe UI Semibold" panose="020B0702040204020203" pitchFamily="34" charset="0"/>
                <a:cs typeface="Segoe UI Semibold" panose="020B0702040204020203" pitchFamily="34" charset="0"/>
              </a:rPr>
              <a:t>stochastic programming</a:t>
            </a:r>
          </a:p>
          <a:p>
            <a:r>
              <a:rPr lang="en-US" b="1" dirty="0"/>
              <a:t>A </a:t>
            </a:r>
            <a:r>
              <a:rPr lang="en-US" b="1" dirty="0">
                <a:solidFill>
                  <a:srgbClr val="D24726"/>
                </a:solidFill>
                <a:latin typeface="Segoe UI Semibold" panose="020B0702040204020203" pitchFamily="34" charset="0"/>
                <a:cs typeface="Segoe UI Semibold" panose="020B0702040204020203" pitchFamily="34" charset="0"/>
              </a:rPr>
              <a:t>heuristic</a:t>
            </a:r>
            <a:r>
              <a:rPr lang="en-US" b="1" dirty="0"/>
              <a:t> is a clever strategy to guide a search algorithm to a more likely solution. </a:t>
            </a:r>
          </a:p>
          <a:p>
            <a:pPr marL="285750" indent="-285750">
              <a:buFont typeface="Arial" panose="020B0604020202020204" pitchFamily="34" charset="0"/>
              <a:buChar char="•"/>
            </a:pPr>
            <a:r>
              <a:rPr lang="en-US" dirty="0"/>
              <a:t>Example: if maximizing revenue with limited factory capacity, prefer high-value items first in your search</a:t>
            </a:r>
          </a:p>
          <a:p>
            <a:pPr marL="285750" indent="-285750">
              <a:buFont typeface="Arial" panose="020B0604020202020204" pitchFamily="34" charset="0"/>
              <a:buChar char="•"/>
            </a:pPr>
            <a:r>
              <a:rPr lang="en-US" dirty="0"/>
              <a:t>More generally, heuristics will start searches where a solution is more likely, and deprioritize less likely solutions.</a:t>
            </a:r>
          </a:p>
          <a:p>
            <a:r>
              <a:rPr lang="en-US" b="1" dirty="0"/>
              <a:t>Metaheuristics will apply a variety of heuristics, essentially using a heuristic that manages a heuristics</a:t>
            </a:r>
          </a:p>
        </p:txBody>
      </p:sp>
      <p:sp>
        <p:nvSpPr>
          <p:cNvPr id="4" name="Rectangle 3">
            <a:extLst>
              <a:ext uri="{FF2B5EF4-FFF2-40B4-BE49-F238E27FC236}">
                <a16:creationId xmlns:a16="http://schemas.microsoft.com/office/drawing/2014/main" id="{E07FE323-6D5E-4B2A-8C54-89BD639BD173}"/>
              </a:ext>
            </a:extLst>
          </p:cNvPr>
          <p:cNvSpPr/>
          <p:nvPr/>
        </p:nvSpPr>
        <p:spPr>
          <a:xfrm>
            <a:off x="504734" y="5760720"/>
            <a:ext cx="5564921" cy="1200329"/>
          </a:xfrm>
          <a:prstGeom prst="rect">
            <a:avLst/>
          </a:prstGeom>
        </p:spPr>
        <p:txBody>
          <a:bodyPr wrap="none">
            <a:spAutoFit/>
          </a:bodyPr>
          <a:lstStyle/>
          <a:p>
            <a:r>
              <a:rPr lang="en-US" dirty="0">
                <a:hlinkClick r:id="rId2"/>
              </a:rPr>
              <a:t>https://en.wikipedia.org/wiki/Metaheuristic</a:t>
            </a:r>
            <a:endParaRPr lang="en-US" dirty="0"/>
          </a:p>
          <a:p>
            <a:r>
              <a:rPr lang="en-US" dirty="0">
                <a:hlinkClick r:id="rId3"/>
              </a:rPr>
              <a:t>https://en.wikipedia.org/wiki/Stochastic_optimization</a:t>
            </a:r>
            <a:endParaRPr lang="en-US" dirty="0"/>
          </a:p>
          <a:p>
            <a:r>
              <a:rPr lang="en-US" dirty="0">
                <a:hlinkClick r:id="rId4"/>
              </a:rPr>
              <a:t>https://en.wikipedia.org/wiki/Heuristic</a:t>
            </a:r>
            <a:endParaRPr lang="en-US" dirty="0"/>
          </a:p>
          <a:p>
            <a:endParaRPr lang="en-US" dirty="0"/>
          </a:p>
        </p:txBody>
      </p:sp>
    </p:spTree>
    <p:extLst>
      <p:ext uri="{BB962C8B-B14F-4D97-AF65-F5344CB8AC3E}">
        <p14:creationId xmlns:p14="http://schemas.microsoft.com/office/powerpoint/2010/main" val="392883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start x at a random or arbitrary location. If there are several local minimums, this could have an impact on our answer. </a:t>
            </a:r>
          </a:p>
          <a:p>
            <a:r>
              <a:rPr lang="en-US" dirty="0"/>
              <a:t>Fortunately, this problem only has one local minimum.</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p:nvPr/>
        </p:nvCxnSpPr>
        <p:spPr>
          <a:xfrm>
            <a:off x="4677508" y="3094892"/>
            <a:ext cx="1222130" cy="20574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762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use the derivative to calculate the slope and figure out which direction to step </a:t>
            </a:r>
            <a:r>
              <a:rPr lang="en-US" i="1" dirty="0"/>
              <a:t>x</a:t>
            </a:r>
            <a:r>
              <a:rPr lang="en-US" dirty="0"/>
              <a:t> towards and by how much. </a:t>
            </a:r>
          </a:p>
          <a:p>
            <a:r>
              <a:rPr lang="en-US" dirty="0"/>
              <a:t>This means repeatedly subtracting the (slope * learning rate) from </a:t>
            </a:r>
            <a:r>
              <a:rPr lang="en-US" i="1" dirty="0"/>
              <a:t>x</a:t>
            </a:r>
            <a:r>
              <a:rPr lang="en-US" dirty="0"/>
              <a:t> to progress towards the minimum.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108331" y="4633546"/>
            <a:ext cx="791307" cy="9319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895917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Finally, if our parameters are right we reach an acceptable local minimum. In this case we can easily eyeball from the graph it’s </a:t>
            </a:r>
            <a:r>
              <a:rPr lang="en-US" i="1" dirty="0"/>
              <a:t>x=3, y=4</a:t>
            </a:r>
            <a:r>
              <a:rPr lang="en-US" dirty="0"/>
              <a:t>. </a:t>
            </a:r>
          </a:p>
          <a:p>
            <a:r>
              <a:rPr lang="en-US" dirty="0"/>
              <a:t>Our gradient descent algorithm got close enough at </a:t>
            </a:r>
            <a:r>
              <a:rPr lang="en-US" i="1" dirty="0"/>
              <a:t>x=2.999999999999889, y=4.0</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994031" y="4572000"/>
            <a:ext cx="905607" cy="144193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43765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4A51-8F86-4A1D-9137-B10B39AE8E41}"/>
              </a:ext>
            </a:extLst>
          </p:cNvPr>
          <p:cNvSpPr>
            <a:spLocks noGrp="1"/>
          </p:cNvSpPr>
          <p:nvPr>
            <p:ph type="title"/>
          </p:nvPr>
        </p:nvSpPr>
        <p:spPr/>
        <p:txBody>
          <a:bodyPr>
            <a:normAutofit fontScale="90000"/>
          </a:bodyPr>
          <a:lstStyle/>
          <a:p>
            <a:r>
              <a:rPr lang="en-US" dirty="0"/>
              <a:t>Multivariable Gradient Descent: 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D3F165-0095-4AC1-B2E5-4A192430C0AB}"/>
                  </a:ext>
                </a:extLst>
              </p:cNvPr>
              <p:cNvSpPr>
                <a:spLocks noGrp="1"/>
              </p:cNvSpPr>
              <p:nvPr>
                <p:ph sz="quarter" idx="10"/>
              </p:nvPr>
            </p:nvSpPr>
            <p:spPr>
              <a:xfrm>
                <a:off x="539495" y="1435607"/>
                <a:ext cx="6944434" cy="5150249"/>
              </a:xfrm>
            </p:spPr>
            <p:txBody>
              <a:bodyPr>
                <a:normAutofit fontScale="70000" lnSpcReduction="20000"/>
              </a:bodyPr>
              <a:lstStyle/>
              <a:p>
                <a:r>
                  <a:rPr lang="en-US" dirty="0"/>
                  <a:t>Often in machine learning, we are dealing with hundreds, thousands, or millions of variables. So we need to learn how to do derivatives for multivariable functions. </a:t>
                </a:r>
              </a:p>
              <a:p>
                <a:r>
                  <a:rPr lang="en-US" dirty="0"/>
                  <a:t>Let’s start with a simple nonlinear multivariable function: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dirty="0">
                              <a:latin typeface="Cambria Math" panose="02040503050406030204" pitchFamily="18" charset="0"/>
                            </a:rPr>
                            <m:t>,</m:t>
                          </m:r>
                          <m:r>
                            <a:rPr lang="en-US" i="1" dirty="0">
                              <a:latin typeface="Cambria Math" panose="02040503050406030204" pitchFamily="18" charset="0"/>
                            </a:rPr>
                            <m:t>𝑦</m:t>
                          </m:r>
                          <m:r>
                            <a:rPr lang="en-US" dirty="0">
                              <a:latin typeface="Cambria Math" panose="02040503050406030204" pitchFamily="18" charset="0"/>
                            </a:rPr>
                            <m:t>,</m:t>
                          </m:r>
                          <m:r>
                            <a:rPr lang="en-US" i="1" dirty="0">
                              <a:latin typeface="Cambria Math" panose="02040503050406030204" pitchFamily="18" charset="0"/>
                            </a:rPr>
                            <m:t>𝑧</m:t>
                          </m:r>
                        </m:e>
                      </m:d>
                      <m:r>
                        <a:rPr lang="en-US" dirty="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+10)</m:t>
                          </m:r>
                        </m:e>
                        <m:sup>
                          <m:r>
                            <a:rPr lang="en-US" b="0" i="0" dirty="0" smtClean="0">
                              <a:latin typeface="Cambria Math" panose="02040503050406030204" pitchFamily="18" charset="0"/>
                            </a:rPr>
                            <m:t>2</m:t>
                          </m:r>
                        </m:sup>
                      </m:sSup>
                      <m:r>
                        <a:rPr lang="en-US" i="0" dirty="0" smtClean="0">
                          <a:latin typeface="Cambria Math" panose="02040503050406030204" pitchFamily="18" charset="0"/>
                        </a:rPr>
                        <m:t>+</m:t>
                      </m:r>
                      <m:r>
                        <a:rPr lang="en-US" b="0"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−3)</m:t>
                          </m:r>
                        </m:e>
                        <m:sup>
                          <m:r>
                            <a:rPr lang="en-US" i="0" dirty="0" smtClean="0">
                              <a:latin typeface="Cambria Math" panose="02040503050406030204" pitchFamily="18" charset="0"/>
                            </a:rPr>
                            <m:t>2</m:t>
                          </m:r>
                        </m:sup>
                      </m:sSup>
                      <m:r>
                        <a:rPr lang="en-US" i="0" dirty="0" smtClean="0">
                          <a:latin typeface="Cambria Math" panose="02040503050406030204" pitchFamily="18" charset="0"/>
                        </a:rPr>
                        <m:t>+</m:t>
                      </m:r>
                      <m:r>
                        <a:rPr lang="en-US" b="0" i="0" dirty="0" smtClean="0">
                          <a:latin typeface="Cambria Math" panose="02040503050406030204" pitchFamily="18" charset="0"/>
                        </a:rPr>
                        <m:t> </m:t>
                      </m:r>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i="1" dirty="0">
                                  <a:latin typeface="Cambria Math" panose="02040503050406030204" pitchFamily="18" charset="0"/>
                                </a:rPr>
                                <m:t>𝑧</m:t>
                              </m:r>
                            </m:e>
                          </m:d>
                        </m:e>
                        <m:sup>
                          <m:r>
                            <a:rPr lang="en-US" i="0" dirty="0">
                              <a:latin typeface="Cambria Math" panose="02040503050406030204" pitchFamily="18" charset="0"/>
                            </a:rPr>
                            <m:t>2</m:t>
                          </m:r>
                        </m:sup>
                      </m:sSup>
                    </m:oMath>
                  </m:oMathPara>
                </a14:m>
                <a:endParaRPr lang="en-US" dirty="0"/>
              </a:p>
              <a:p>
                <a:r>
                  <a:rPr lang="en-US" dirty="0"/>
                  <a:t>This function has several variables, and we will want to isolate  just one of the variables and find its slope.</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b="0"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r>
                            <a:rPr lang="en-US" i="0" dirty="0" smtClean="0">
                              <a:latin typeface="Cambria Math" panose="02040503050406030204" pitchFamily="18" charset="0"/>
                            </a:rPr>
                            <m:t>,</m:t>
                          </m:r>
                          <m:r>
                            <a:rPr lang="en-US" i="1" dirty="0" smtClean="0">
                              <a:latin typeface="Cambria Math" panose="02040503050406030204" pitchFamily="18" charset="0"/>
                            </a:rPr>
                            <m:t>𝑧</m:t>
                          </m:r>
                        </m:e>
                      </m:d>
                      <m:r>
                        <a:rPr lang="en-US" i="0" dirty="0" smtClean="0">
                          <a:latin typeface="Cambria Math" panose="02040503050406030204" pitchFamily="18" charset="0"/>
                        </a:rPr>
                        <m:t>=</m:t>
                      </m:r>
                      <m:r>
                        <a:rPr lang="en-US" b="0" i="0" dirty="0" smtClean="0">
                          <a:latin typeface="Cambria Math" panose="02040503050406030204" pitchFamily="18" charset="0"/>
                        </a:rPr>
                        <m:t> </m:t>
                      </m:r>
                      <m:r>
                        <a:rPr lang="en-US" dirty="0" smtClean="0">
                          <a:latin typeface="Cambria Math" panose="02040503050406030204" pitchFamily="18" charset="0"/>
                        </a:rPr>
                        <m:t>2</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+10</m:t>
                          </m:r>
                        </m:e>
                      </m:d>
                    </m:oMath>
                  </m:oMathPara>
                </a14:m>
                <a:endParaRPr lang="en-US" dirty="0"/>
              </a:p>
              <a:p>
                <a:r>
                  <a:rPr lang="en-US" dirty="0"/>
                  <a:t>This is called a partial derivative, and it helps identify the rate of change for just that variable.  </a:t>
                </a:r>
              </a:p>
              <a:p>
                <a:r>
                  <a:rPr lang="en-US" dirty="0"/>
                  <a:t>On </a:t>
                </a:r>
                <a:r>
                  <a:rPr lang="en-US" dirty="0" err="1"/>
                  <a:t>WolframAlpha</a:t>
                </a:r>
                <a:r>
                  <a:rPr lang="en-US" dirty="0"/>
                  <a:t>, we can calculate partial derivatives for the each variable using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latin typeface="Cambria Math" panose="02040503050406030204" pitchFamily="18" charset="0"/>
                          </a:rPr>
                        </m:ctrlPr>
                      </m:fPr>
                      <m:num>
                        <m:r>
                          <a:rPr lang="en-US" i="0"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oMath>
                </a14:m>
                <a:r>
                  <a:rPr lang="en-US" dirty="0"/>
                  <a:t>, and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𝑧</m:t>
                        </m:r>
                      </m:den>
                    </m:f>
                    <m:r>
                      <a:rPr lang="en-US" b="0" i="0" dirty="0" smtClean="0">
                        <a:latin typeface="Cambria Math" panose="02040503050406030204" pitchFamily="18" charset="0"/>
                      </a:rPr>
                      <m:t> </m:t>
                    </m:r>
                  </m:oMath>
                </a14:m>
                <a:r>
                  <a:rPr lang="en-US" dirty="0"/>
                  <a:t> on the function as shown on the right.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4D3F165-0095-4AC1-B2E5-4A192430C0AB}"/>
                  </a:ext>
                </a:extLst>
              </p:cNvPr>
              <p:cNvSpPr>
                <a:spLocks noGrp="1" noRot="1" noChangeAspect="1" noMove="1" noResize="1" noEditPoints="1" noAdjustHandles="1" noChangeArrowheads="1" noChangeShapeType="1" noTextEdit="1"/>
              </p:cNvSpPr>
              <p:nvPr>
                <p:ph sz="quarter" idx="10"/>
              </p:nvPr>
            </p:nvSpPr>
            <p:spPr>
              <a:xfrm>
                <a:off x="539495" y="1435607"/>
                <a:ext cx="6944434" cy="5150249"/>
              </a:xfrm>
              <a:blipFill>
                <a:blip r:embed="rId2"/>
                <a:stretch>
                  <a:fillRect l="-88" r="-5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AFE6571-D0A9-41E6-A752-A92C184992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8831" y="525152"/>
            <a:ext cx="3812848" cy="1846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1F4AB85F-D05C-4C78-86AE-37AAD04AFC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8832" y="2601685"/>
            <a:ext cx="3823572" cy="1805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F8283B2A-C55E-4F5A-9D69-B3D5BCF80F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7513" y="4595691"/>
            <a:ext cx="3755483" cy="18433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762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1FF8-2FF5-40B6-9CD8-CD050663A4F5}"/>
              </a:ext>
            </a:extLst>
          </p:cNvPr>
          <p:cNvSpPr>
            <a:spLocks noGrp="1"/>
          </p:cNvSpPr>
          <p:nvPr>
            <p:ph type="title"/>
          </p:nvPr>
        </p:nvSpPr>
        <p:spPr/>
        <p:txBody>
          <a:bodyPr/>
          <a:lstStyle/>
          <a:p>
            <a:r>
              <a:rPr lang="en-US" dirty="0"/>
              <a:t>Multivariable Gradient Descent</a:t>
            </a:r>
          </a:p>
        </p:txBody>
      </p:sp>
      <p:sp>
        <p:nvSpPr>
          <p:cNvPr id="3" name="Content Placeholder 2">
            <a:extLst>
              <a:ext uri="{FF2B5EF4-FFF2-40B4-BE49-F238E27FC236}">
                <a16:creationId xmlns:a16="http://schemas.microsoft.com/office/drawing/2014/main" id="{DC3D0183-8FB7-42A9-A1A2-BD5CA3A83C4D}"/>
              </a:ext>
            </a:extLst>
          </p:cNvPr>
          <p:cNvSpPr>
            <a:spLocks noGrp="1"/>
          </p:cNvSpPr>
          <p:nvPr>
            <p:ph sz="quarter" idx="10"/>
          </p:nvPr>
        </p:nvSpPr>
        <p:spPr>
          <a:xfrm>
            <a:off x="539496" y="1435607"/>
            <a:ext cx="4416552" cy="4752541"/>
          </a:xfrm>
        </p:spPr>
        <p:txBody>
          <a:bodyPr>
            <a:normAutofit/>
          </a:bodyPr>
          <a:lstStyle/>
          <a:p>
            <a:r>
              <a:rPr lang="en-US" dirty="0"/>
              <a:t>We now manage three derivatives and not just one, and use them to adjust the three variables respectively. </a:t>
            </a:r>
          </a:p>
          <a:p>
            <a:r>
              <a:rPr lang="en-US" dirty="0"/>
              <a:t>Using gradient descent, we roughly minimize (</a:t>
            </a:r>
            <a:r>
              <a:rPr lang="en-US" dirty="0" err="1"/>
              <a:t>x,y,z</a:t>
            </a:r>
            <a:r>
              <a:rPr lang="en-US" dirty="0"/>
              <a:t>) to numbers close to (-10, 3, 1)  and closely reach a minimum of 0. </a:t>
            </a:r>
          </a:p>
          <a:p>
            <a:r>
              <a:rPr lang="en-US" dirty="0"/>
              <a:t>Congrats! You are doing multivariable calculus. </a:t>
            </a:r>
          </a:p>
        </p:txBody>
      </p:sp>
      <p:sp>
        <p:nvSpPr>
          <p:cNvPr id="5" name="Rectangle 2">
            <a:extLst>
              <a:ext uri="{FF2B5EF4-FFF2-40B4-BE49-F238E27FC236}">
                <a16:creationId xmlns:a16="http://schemas.microsoft.com/office/drawing/2014/main" id="{4EEEC26C-5E7B-40DF-9D29-D4CB1350D113}"/>
              </a:ext>
            </a:extLst>
          </p:cNvPr>
          <p:cNvSpPr>
            <a:spLocks noChangeArrowheads="1"/>
          </p:cNvSpPr>
          <p:nvPr/>
        </p:nvSpPr>
        <p:spPr bwMode="auto">
          <a:xfrm>
            <a:off x="5688420" y="1504857"/>
            <a:ext cx="5828666"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x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y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z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x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y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z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y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z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z</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900" i="1" dirty="0">
                <a:solidFill>
                  <a:srgbClr val="808080"/>
                </a:solidFill>
                <a:latin typeface="Courier New" panose="02070309020205020404" pitchFamily="49" charset="0"/>
                <a:cs typeface="Courier New" panose="02070309020205020404" pitchFamily="49" charset="0"/>
              </a:rPr>
              <a:t># -9.999999999995559 2.9999999999988898 0.9999999999997224 2.1031154992708616e-23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z, 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78983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858A-D645-4189-83B7-BA9835498CF1}"/>
              </a:ext>
            </a:extLst>
          </p:cNvPr>
          <p:cNvSpPr>
            <a:spLocks noGrp="1"/>
          </p:cNvSpPr>
          <p:nvPr>
            <p:ph type="title"/>
          </p:nvPr>
        </p:nvSpPr>
        <p:spPr/>
        <p:txBody>
          <a:bodyPr>
            <a:normAutofit fontScale="90000"/>
          </a:bodyPr>
          <a:lstStyle/>
          <a:p>
            <a:r>
              <a:rPr lang="en-US" dirty="0"/>
              <a:t>When Slopes of 0 are Not Minimums/Maximums</a:t>
            </a:r>
          </a:p>
        </p:txBody>
      </p:sp>
      <p:sp>
        <p:nvSpPr>
          <p:cNvPr id="3" name="Content Placeholder 2">
            <a:extLst>
              <a:ext uri="{FF2B5EF4-FFF2-40B4-BE49-F238E27FC236}">
                <a16:creationId xmlns:a16="http://schemas.microsoft.com/office/drawing/2014/main" id="{9571BC5A-6E4A-41B0-ACAF-BAB0A8149D82}"/>
              </a:ext>
            </a:extLst>
          </p:cNvPr>
          <p:cNvSpPr>
            <a:spLocks noGrp="1"/>
          </p:cNvSpPr>
          <p:nvPr>
            <p:ph sz="quarter" idx="10"/>
          </p:nvPr>
        </p:nvSpPr>
        <p:spPr>
          <a:xfrm>
            <a:off x="539496" y="1435608"/>
            <a:ext cx="9527696" cy="3977640"/>
          </a:xfrm>
        </p:spPr>
        <p:txBody>
          <a:bodyPr/>
          <a:lstStyle/>
          <a:p>
            <a:r>
              <a:rPr lang="en-US" dirty="0"/>
              <a:t>There are some awkward special cases when all variables reach a slope of 0 but are not the local minimum or maximum. </a:t>
            </a:r>
          </a:p>
          <a:p>
            <a:r>
              <a:rPr lang="en-US" dirty="0"/>
              <a:t>These are called saddle points. </a:t>
            </a:r>
          </a:p>
          <a:p>
            <a:r>
              <a:rPr lang="en-US" dirty="0"/>
              <a:t>There are methods to overcome these, the simplest being to do multiple random starting points or second partial derivatives, but in the interest of time we will not go here. </a:t>
            </a:r>
          </a:p>
          <a:p>
            <a:r>
              <a:rPr lang="en-US" dirty="0"/>
              <a:t> </a:t>
            </a:r>
          </a:p>
        </p:txBody>
      </p:sp>
      <p:pic>
        <p:nvPicPr>
          <p:cNvPr id="5" name="Picture 4">
            <a:extLst>
              <a:ext uri="{FF2B5EF4-FFF2-40B4-BE49-F238E27FC236}">
                <a16:creationId xmlns:a16="http://schemas.microsoft.com/office/drawing/2014/main" id="{D219D21F-3DDC-4A9C-BCE7-51DF34C8C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61" y="4298954"/>
            <a:ext cx="2793493" cy="2228587"/>
          </a:xfrm>
          <a:prstGeom prst="rect">
            <a:avLst/>
          </a:prstGeom>
        </p:spPr>
      </p:pic>
      <p:pic>
        <p:nvPicPr>
          <p:cNvPr id="7" name="Picture 6">
            <a:extLst>
              <a:ext uri="{FF2B5EF4-FFF2-40B4-BE49-F238E27FC236}">
                <a16:creationId xmlns:a16="http://schemas.microsoft.com/office/drawing/2014/main" id="{EA45D394-83D6-4575-BF49-2632E601A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87" y="4279641"/>
            <a:ext cx="2857500" cy="2247900"/>
          </a:xfrm>
          <a:prstGeom prst="rect">
            <a:avLst/>
          </a:prstGeom>
        </p:spPr>
      </p:pic>
      <p:pic>
        <p:nvPicPr>
          <p:cNvPr id="13" name="Picture 12">
            <a:extLst>
              <a:ext uri="{FF2B5EF4-FFF2-40B4-BE49-F238E27FC236}">
                <a16:creationId xmlns:a16="http://schemas.microsoft.com/office/drawing/2014/main" id="{FEFC8FC0-46E1-4F5A-B2E7-DE51393F9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527" y="4330019"/>
            <a:ext cx="2371049" cy="2147144"/>
          </a:xfrm>
          <a:prstGeom prst="rect">
            <a:avLst/>
          </a:prstGeom>
        </p:spPr>
      </p:pic>
      <p:sp>
        <p:nvSpPr>
          <p:cNvPr id="14" name="Oval 13">
            <a:extLst>
              <a:ext uri="{FF2B5EF4-FFF2-40B4-BE49-F238E27FC236}">
                <a16:creationId xmlns:a16="http://schemas.microsoft.com/office/drawing/2014/main" id="{F3440654-5C89-459C-A0B5-9287B0B3F2D9}"/>
              </a:ext>
            </a:extLst>
          </p:cNvPr>
          <p:cNvSpPr/>
          <p:nvPr/>
        </p:nvSpPr>
        <p:spPr>
          <a:xfrm>
            <a:off x="9660336" y="54514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3579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3A09-8625-4FA3-A955-C6F5C386E197}"/>
              </a:ext>
            </a:extLst>
          </p:cNvPr>
          <p:cNvSpPr>
            <a:spLocks noGrp="1"/>
          </p:cNvSpPr>
          <p:nvPr>
            <p:ph type="title"/>
          </p:nvPr>
        </p:nvSpPr>
        <p:spPr/>
        <p:txBody>
          <a:bodyPr>
            <a:normAutofit/>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F68367-AFBE-4B1B-83BC-358A4B760894}"/>
                  </a:ext>
                </a:extLst>
              </p:cNvPr>
              <p:cNvSpPr>
                <a:spLocks noGrp="1"/>
              </p:cNvSpPr>
              <p:nvPr>
                <p:ph sz="quarter" idx="10"/>
              </p:nvPr>
            </p:nvSpPr>
            <p:spPr>
              <a:xfrm>
                <a:off x="539496" y="1435607"/>
                <a:ext cx="5307390" cy="5228961"/>
              </a:xfrm>
            </p:spPr>
            <p:txBody>
              <a:bodyPr>
                <a:normAutofit fontScale="62500" lnSpcReduction="20000"/>
              </a:bodyPr>
              <a:lstStyle/>
              <a:p>
                <a:r>
                  <a:rPr lang="en-US" dirty="0"/>
                  <a:t>Let’s step it up a notch. For a simple linear regression fitting to </a:t>
                </a:r>
                <a:r>
                  <a:rPr lang="en-US" i="1" dirty="0"/>
                  <a:t>y = mx + b</a:t>
                </a:r>
                <a:r>
                  <a:rPr lang="en-US" dirty="0"/>
                  <a:t>, let’s use the following mean of squares loss function: </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1" dirty="0">
                              <a:latin typeface="Cambria Math" panose="02040503050406030204" pitchFamily="18" charset="0"/>
                            </a:rPr>
                            <m:t>𝑖</m:t>
                          </m:r>
                          <m:r>
                            <a:rPr lang="en-US" dirty="0">
                              <a:latin typeface="Cambria Math" panose="02040503050406030204" pitchFamily="18" charset="0"/>
                            </a:rPr>
                            <m:t>=0</m:t>
                          </m:r>
                        </m:sub>
                        <m:sup>
                          <m:r>
                            <a:rPr lang="en-US" i="1" dirty="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sup>
                              <m:r>
                                <a:rPr lang="en-US" dirty="0">
                                  <a:latin typeface="Cambria Math" panose="02040503050406030204" pitchFamily="18" charset="0"/>
                                </a:rPr>
                                <m:t>2</m:t>
                              </m:r>
                            </m:sup>
                          </m:sSup>
                        </m:e>
                      </m:nary>
                    </m:oMath>
                  </m:oMathPara>
                </a14:m>
                <a:endParaRPr lang="en-US" dirty="0"/>
              </a:p>
              <a:p>
                <a:r>
                  <a:rPr lang="en-US" dirty="0"/>
                  <a:t>The derivative with respect to </a:t>
                </a:r>
                <a:r>
                  <a:rPr lang="en-US" i="1" dirty="0"/>
                  <a:t>m</a:t>
                </a:r>
                <a:r>
                  <a:rPr lang="en-US" dirty="0"/>
                  <a:t> is as follows: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𝑚</m:t>
                          </m:r>
                        </m:sub>
                      </m:sSub>
                      <m:r>
                        <a:rPr lang="en-US" i="0"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m:t>
                          </m:r>
                          <m:r>
                            <a:rPr lang="en-US" i="0" dirty="0">
                              <a:latin typeface="Cambria Math" panose="02040503050406030204" pitchFamily="18" charset="0"/>
                            </a:rPr>
                            <m:t>2</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1=0</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nary>
                    </m:oMath>
                  </m:oMathPara>
                </a14:m>
                <a:endParaRPr lang="en-US" dirty="0"/>
              </a:p>
              <a:p>
                <a:r>
                  <a:rPr lang="en-US" dirty="0"/>
                  <a:t>The derivative with respect to </a:t>
                </a:r>
                <a:r>
                  <a:rPr lang="en-US" i="1" dirty="0"/>
                  <a:t>b</a:t>
                </a:r>
                <a:r>
                  <a:rPr lang="en-US" dirty="0"/>
                  <a:t> is: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𝑏</m:t>
                          </m:r>
                        </m:sub>
                      </m:sSub>
                      <m:r>
                        <a:rPr lang="en-US" i="0" dirty="0" smtClean="0">
                          <a:latin typeface="Cambria Math" panose="02040503050406030204" pitchFamily="18" charset="0"/>
                        </a:rPr>
                        <m:t>=</m:t>
                      </m:r>
                      <m:f>
                        <m:fPr>
                          <m:ctrlPr>
                            <a:rPr lang="en-US" i="1" dirty="0" smtClean="0">
                              <a:latin typeface="Cambria Math" panose="02040503050406030204" pitchFamily="18" charset="0"/>
                            </a:rPr>
                          </m:ctrlPr>
                        </m:fPr>
                        <m:num>
                          <m:r>
                            <a:rPr lang="en-US" i="0" dirty="0" smtClean="0">
                              <a:latin typeface="Cambria Math" panose="02040503050406030204" pitchFamily="18" charset="0"/>
                            </a:rPr>
                            <m:t>−2</m:t>
                          </m:r>
                        </m:num>
                        <m:den>
                          <m:r>
                            <a:rPr lang="en-US" i="1" dirty="0" smtClean="0">
                              <a:latin typeface="Cambria Math" panose="02040503050406030204" pitchFamily="18" charset="0"/>
                            </a:rPr>
                            <m:t>𝑛</m:t>
                          </m:r>
                        </m:den>
                      </m:f>
                      <m:nary>
                        <m:naryPr>
                          <m:chr m:val="∑"/>
                          <m:limLoc m:val="undOvr"/>
                          <m:grow m:val="on"/>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0" dirty="0" smtClean="0">
                              <a:latin typeface="Cambria Math" panose="02040503050406030204" pitchFamily="18" charset="0"/>
                            </a:rPr>
                            <m:t>=0</m:t>
                          </m:r>
                        </m:sub>
                        <m:sup>
                          <m:r>
                            <a:rPr lang="en-US" i="1" dirty="0" smtClean="0">
                              <a:latin typeface="Cambria Math" panose="02040503050406030204" pitchFamily="18" charset="0"/>
                            </a:rPr>
                            <m:t>𝑛</m:t>
                          </m:r>
                        </m:sup>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0"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e>
                              </m:acc>
                            </m:e>
                          </m:d>
                        </m:e>
                      </m:nary>
                    </m:oMath>
                  </m:oMathPara>
                </a14:m>
                <a:endParaRPr lang="en-US" dirty="0"/>
              </a:p>
              <a:p>
                <a:r>
                  <a:rPr lang="en-US" dirty="0"/>
                  <a:t>To the right is how we use these two partial derivatives to do gradient descent on a simple linear regression.</a:t>
                </a:r>
              </a:p>
              <a:p>
                <a:endParaRPr lang="en-US" dirty="0"/>
              </a:p>
            </p:txBody>
          </p:sp>
        </mc:Choice>
        <mc:Fallback xmlns="">
          <p:sp>
            <p:nvSpPr>
              <p:cNvPr id="3" name="Content Placeholder 2">
                <a:extLst>
                  <a:ext uri="{FF2B5EF4-FFF2-40B4-BE49-F238E27FC236}">
                    <a16:creationId xmlns:a16="http://schemas.microsoft.com/office/drawing/2014/main" id="{26F68367-AFBE-4B1B-83BC-358A4B760894}"/>
                  </a:ext>
                </a:extLst>
              </p:cNvPr>
              <p:cNvSpPr>
                <a:spLocks noGrp="1" noRot="1" noChangeAspect="1" noMove="1" noResize="1" noEditPoints="1" noAdjustHandles="1" noChangeArrowheads="1" noChangeShapeType="1" noTextEdit="1"/>
              </p:cNvSpPr>
              <p:nvPr>
                <p:ph sz="quarter" idx="10"/>
              </p:nvPr>
            </p:nvSpPr>
            <p:spPr>
              <a:xfrm>
                <a:off x="539496" y="1435607"/>
                <a:ext cx="5307390" cy="5228961"/>
              </a:xfrm>
              <a:blipFill>
                <a:blip r:embed="rId2"/>
                <a:stretch>
                  <a:fillRect r="-460"/>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53EB840E-3A8D-46BE-A381-4AF8977D2228}"/>
              </a:ext>
            </a:extLst>
          </p:cNvPr>
          <p:cNvSpPr>
            <a:spLocks noChangeArrowheads="1"/>
          </p:cNvSpPr>
          <p:nvPr/>
        </p:nvSpPr>
        <p:spPr bwMode="auto">
          <a:xfrm>
            <a:off x="5955087" y="2149758"/>
            <a:ext cx="5846886"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BBE3F44-99EA-401F-9494-492E2556A9F1}"/>
              </a:ext>
            </a:extLst>
          </p:cNvPr>
          <p:cNvPicPr>
            <a:picLocks noChangeAspect="1"/>
          </p:cNvPicPr>
          <p:nvPr/>
        </p:nvPicPr>
        <p:blipFill>
          <a:blip r:embed="rId3"/>
          <a:stretch>
            <a:fillRect/>
          </a:stretch>
        </p:blipFill>
        <p:spPr>
          <a:xfrm>
            <a:off x="8947334" y="448056"/>
            <a:ext cx="2854639" cy="2136528"/>
          </a:xfrm>
          <a:prstGeom prst="rect">
            <a:avLst/>
          </a:prstGeom>
        </p:spPr>
      </p:pic>
    </p:spTree>
    <p:extLst>
      <p:ext uri="{BB962C8B-B14F-4D97-AF65-F5344CB8AC3E}">
        <p14:creationId xmlns:p14="http://schemas.microsoft.com/office/powerpoint/2010/main" val="130726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Stochastic Gradient Descent</a:t>
            </a:r>
            <a:endParaRPr spc="302" dirty="0">
              <a:solidFill>
                <a:schemeClr val="tx1">
                  <a:lumMod val="95000"/>
                  <a:lumOff val="5000"/>
                </a:schemeClr>
              </a:solidFill>
            </a:endParaRPr>
          </a:p>
        </p:txBody>
      </p:sp>
      <p:sp>
        <p:nvSpPr>
          <p:cNvPr id="6" name="object 3">
            <a:extLst>
              <a:ext uri="{FF2B5EF4-FFF2-40B4-BE49-F238E27FC236}">
                <a16:creationId xmlns:a16="http://schemas.microsoft.com/office/drawing/2014/main" id="{685DD05A-12B5-4692-B780-BDEF706B010E}"/>
              </a:ext>
            </a:extLst>
          </p:cNvPr>
          <p:cNvSpPr txBox="1"/>
          <p:nvPr/>
        </p:nvSpPr>
        <p:spPr>
          <a:xfrm>
            <a:off x="419195" y="1440387"/>
            <a:ext cx="11037386" cy="4209718"/>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In practice, it can be expensive to process an entire data set at every iteration during training with gradient descent.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Fitting the entire training data on each iteration is also more likely to get stuck in a local minimum/maximum.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This is why stochastic gradient descent is how gradient descent is often used in practice (with neural networks, logistic regression, support vector machines, </a:t>
            </a:r>
            <a:r>
              <a:rPr lang="en-US" sz="1632" dirty="0" err="1">
                <a:latin typeface="Tahoma"/>
                <a:cs typeface="Tahoma"/>
              </a:rPr>
              <a:t>etc</a:t>
            </a:r>
            <a:r>
              <a:rPr lang="en-US" sz="1632" dirty="0">
                <a:latin typeface="Tahoma"/>
                <a:cs typeface="Tahoma"/>
              </a:rPr>
              <a:t>), as it randomly selects only a few training samples at every iteration, adding some randomized benefits to find a better local minimum as well as avoid saddles.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There are interesting variants of stochastic gradient descent, some with simulated annealing-like qualities such as a fluctuating learning rate (similar to temperature).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Learn more: </a:t>
            </a:r>
          </a:p>
          <a:p>
            <a:pPr marL="15356" marR="6142">
              <a:lnSpc>
                <a:spcPts val="2237"/>
              </a:lnSpc>
              <a:spcBef>
                <a:spcPts val="242"/>
              </a:spcBef>
            </a:pPr>
            <a:r>
              <a:rPr lang="en-US" sz="1632" dirty="0">
                <a:latin typeface="Tahoma"/>
                <a:cs typeface="Tahoma"/>
                <a:hlinkClick r:id="rId2"/>
              </a:rPr>
              <a:t>https://en.wikipedia.org/wiki/Stochastic_gradient_descent</a:t>
            </a:r>
            <a:endParaRPr lang="en-US" sz="1632" dirty="0">
              <a:latin typeface="Tahoma"/>
              <a:cs typeface="Tahoma"/>
            </a:endParaRPr>
          </a:p>
          <a:p>
            <a:pPr marL="15356" marR="6142">
              <a:lnSpc>
                <a:spcPts val="2237"/>
              </a:lnSpc>
              <a:spcBef>
                <a:spcPts val="242"/>
              </a:spcBef>
            </a:pPr>
            <a:endParaRPr lang="en-US" sz="1632" dirty="0">
              <a:latin typeface="Tahoma"/>
              <a:cs typeface="Tahoma"/>
            </a:endParaRPr>
          </a:p>
        </p:txBody>
      </p:sp>
    </p:spTree>
    <p:extLst>
      <p:ext uri="{BB962C8B-B14F-4D97-AF65-F5344CB8AC3E}">
        <p14:creationId xmlns:p14="http://schemas.microsoft.com/office/powerpoint/2010/main" val="352896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a:bodyPr>
          <a:lstStyle/>
          <a:p>
            <a:r>
              <a:rPr lang="en-US" dirty="0"/>
              <a:t>Pros and Cons of Gradient Descent</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745488283"/>
              </p:ext>
            </p:extLst>
          </p:nvPr>
        </p:nvGraphicFramePr>
        <p:xfrm>
          <a:off x="539750" y="1435100"/>
          <a:ext cx="10964273" cy="29311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Is able to handle an extremely large number of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handle nonlinear functions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guided approach than simulated annealing, relying on mathematical direction towards solution rather than metaheuristic randomness.</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0" dirty="0"/>
                        <a:t>Extremely greedy, can easily get stuck in local minimums without some stochastic behaviors</a:t>
                      </a:r>
                    </a:p>
                    <a:p>
                      <a:pPr marL="0" indent="0">
                        <a:buFont typeface="Arial" panose="020B0604020202020204" pitchFamily="34" charset="0"/>
                        <a:buNone/>
                      </a:pPr>
                      <a:endParaRPr lang="en-US" b="0" dirty="0"/>
                    </a:p>
                    <a:p>
                      <a:pPr marL="285750" indent="-285750">
                        <a:buFont typeface="Arial" panose="020B0604020202020204" pitchFamily="34" charset="0"/>
                        <a:buChar char="•"/>
                      </a:pPr>
                      <a:r>
                        <a:rPr lang="en-US" b="0" dirty="0"/>
                        <a:t>Requires mathematical functions to describe your model as well as their derivatives.</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n-US" dirty="0"/>
                        <a:t>Processing a lot of data can get expensive, so stochastic sampling may be necessary.</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62455599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67803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5930164" cy="462102"/>
          </a:xfrm>
          <a:prstGeom prst="rect">
            <a:avLst/>
          </a:prstGeom>
        </p:spPr>
        <p:txBody>
          <a:bodyPr vert="horz" wrap="square" lIns="0" tIns="15355" rIns="0" bIns="0" rtlCol="0" anchor="b" anchorCtr="0">
            <a:spAutoFit/>
          </a:bodyPr>
          <a:lstStyle/>
          <a:p>
            <a:pPr marL="15356">
              <a:spcBef>
                <a:spcPts val="121"/>
              </a:spcBef>
            </a:pPr>
            <a:r>
              <a:rPr spc="230" dirty="0">
                <a:solidFill>
                  <a:srgbClr val="404040"/>
                </a:solidFill>
                <a:latin typeface="+mj-lt"/>
              </a:rPr>
              <a:t>Traveling </a:t>
            </a:r>
            <a:r>
              <a:rPr spc="272" dirty="0">
                <a:solidFill>
                  <a:srgbClr val="404040"/>
                </a:solidFill>
                <a:latin typeface="+mj-lt"/>
              </a:rPr>
              <a:t>Salesman</a:t>
            </a:r>
            <a:r>
              <a:rPr spc="169" dirty="0">
                <a:solidFill>
                  <a:srgbClr val="404040"/>
                </a:solidFill>
                <a:latin typeface="+mj-lt"/>
              </a:rPr>
              <a:t> </a:t>
            </a:r>
            <a:r>
              <a:rPr spc="277" dirty="0">
                <a:solidFill>
                  <a:srgbClr val="404040"/>
                </a:solidFill>
                <a:latin typeface="+mj-lt"/>
              </a:rPr>
              <a:t>Problem</a:t>
            </a:r>
          </a:p>
        </p:txBody>
      </p:sp>
      <p:sp>
        <p:nvSpPr>
          <p:cNvPr id="3" name="object 3"/>
          <p:cNvSpPr txBox="1"/>
          <p:nvPr/>
        </p:nvSpPr>
        <p:spPr>
          <a:xfrm>
            <a:off x="383879" y="1767571"/>
            <a:ext cx="8863001" cy="4124310"/>
          </a:xfrm>
          <a:prstGeom prst="rect">
            <a:avLst/>
          </a:prstGeom>
        </p:spPr>
        <p:txBody>
          <a:bodyPr vert="horz" wrap="square" lIns="0" tIns="30710" rIns="0" bIns="0" rtlCol="0">
            <a:spAutoFit/>
          </a:bodyPr>
          <a:lstStyle/>
          <a:p>
            <a:pPr marL="15356" marR="443776">
              <a:lnSpc>
                <a:spcPts val="2358"/>
              </a:lnSpc>
              <a:spcBef>
                <a:spcPts val="242"/>
              </a:spcBef>
            </a:pPr>
            <a:r>
              <a:rPr sz="1995" b="1" spc="200" dirty="0">
                <a:cs typeface="Arial"/>
              </a:rPr>
              <a:t>The </a:t>
            </a:r>
            <a:r>
              <a:rPr sz="1995" b="1" spc="169" dirty="0">
                <a:cs typeface="Arial"/>
              </a:rPr>
              <a:t>Traveling </a:t>
            </a:r>
            <a:r>
              <a:rPr sz="1995" b="1" spc="200" dirty="0">
                <a:cs typeface="Arial"/>
              </a:rPr>
              <a:t>Salesman </a:t>
            </a:r>
            <a:r>
              <a:rPr sz="1995" b="1" spc="206" dirty="0">
                <a:cs typeface="Arial"/>
              </a:rPr>
              <a:t>Problem </a:t>
            </a:r>
            <a:r>
              <a:rPr sz="1995" b="1" spc="181" dirty="0">
                <a:cs typeface="Arial"/>
              </a:rPr>
              <a:t>(TSP) </a:t>
            </a:r>
            <a:r>
              <a:rPr sz="1995" spc="127" dirty="0">
                <a:cs typeface="Tahoma"/>
              </a:rPr>
              <a:t>is </a:t>
            </a:r>
            <a:r>
              <a:rPr sz="1995" spc="163" dirty="0">
                <a:cs typeface="Tahoma"/>
              </a:rPr>
              <a:t>one </a:t>
            </a:r>
            <a:r>
              <a:rPr sz="1995" spc="109" dirty="0">
                <a:cs typeface="Tahoma"/>
              </a:rPr>
              <a:t>of </a:t>
            </a:r>
            <a:r>
              <a:rPr sz="1995" spc="157" dirty="0">
                <a:cs typeface="Tahoma"/>
              </a:rPr>
              <a:t>the </a:t>
            </a:r>
            <a:r>
              <a:rPr sz="1995" spc="169" dirty="0">
                <a:cs typeface="Tahoma"/>
              </a:rPr>
              <a:t>most  </a:t>
            </a:r>
            <a:r>
              <a:rPr sz="1995" spc="151" dirty="0">
                <a:cs typeface="Tahoma"/>
              </a:rPr>
              <a:t>elusive</a:t>
            </a:r>
            <a:r>
              <a:rPr sz="1995" spc="18" dirty="0">
                <a:cs typeface="Tahoma"/>
              </a:rPr>
              <a:t> </a:t>
            </a:r>
            <a:r>
              <a:rPr sz="1995" spc="169" dirty="0">
                <a:cs typeface="Tahoma"/>
              </a:rPr>
              <a:t>and</a:t>
            </a:r>
            <a:r>
              <a:rPr sz="1995" spc="18" dirty="0">
                <a:cs typeface="Tahoma"/>
              </a:rPr>
              <a:t> </a:t>
            </a:r>
            <a:r>
              <a:rPr sz="1995" spc="151" dirty="0">
                <a:cs typeface="Tahoma"/>
              </a:rPr>
              <a:t>studied</a:t>
            </a:r>
            <a:r>
              <a:rPr sz="1995" spc="18" dirty="0">
                <a:cs typeface="Tahoma"/>
              </a:rPr>
              <a:t> </a:t>
            </a:r>
            <a:r>
              <a:rPr sz="1995" spc="169" dirty="0">
                <a:cs typeface="Tahoma"/>
              </a:rPr>
              <a:t>computer</a:t>
            </a:r>
            <a:r>
              <a:rPr sz="1995" spc="18" dirty="0">
                <a:cs typeface="Tahoma"/>
              </a:rPr>
              <a:t> </a:t>
            </a:r>
            <a:r>
              <a:rPr sz="1995" spc="163" dirty="0">
                <a:cs typeface="Tahoma"/>
              </a:rPr>
              <a:t>science</a:t>
            </a:r>
            <a:r>
              <a:rPr sz="1995" spc="18" dirty="0">
                <a:cs typeface="Tahoma"/>
              </a:rPr>
              <a:t> </a:t>
            </a:r>
            <a:r>
              <a:rPr sz="1995" spc="157" dirty="0">
                <a:cs typeface="Tahoma"/>
              </a:rPr>
              <a:t>problems</a:t>
            </a:r>
            <a:r>
              <a:rPr sz="1995" spc="6" dirty="0">
                <a:cs typeface="Tahoma"/>
              </a:rPr>
              <a:t> </a:t>
            </a:r>
            <a:r>
              <a:rPr sz="1995" spc="151" dirty="0">
                <a:cs typeface="Tahoma"/>
              </a:rPr>
              <a:t>since</a:t>
            </a:r>
            <a:r>
              <a:rPr sz="1995" spc="24" dirty="0">
                <a:cs typeface="Tahoma"/>
              </a:rPr>
              <a:t> </a:t>
            </a:r>
            <a:r>
              <a:rPr sz="1995" spc="157" dirty="0">
                <a:cs typeface="Tahoma"/>
              </a:rPr>
              <a:t>the</a:t>
            </a:r>
            <a:r>
              <a:rPr sz="1995" spc="18" dirty="0">
                <a:cs typeface="Tahoma"/>
              </a:rPr>
              <a:t> </a:t>
            </a:r>
            <a:r>
              <a:rPr sz="1995" spc="157" dirty="0">
                <a:cs typeface="Tahoma"/>
              </a:rPr>
              <a:t>1950’s.</a:t>
            </a:r>
            <a:endParaRPr sz="1995" dirty="0">
              <a:cs typeface="Tahoma"/>
            </a:endParaRPr>
          </a:p>
          <a:p>
            <a:pPr>
              <a:lnSpc>
                <a:spcPct val="100000"/>
              </a:lnSpc>
            </a:pPr>
            <a:endParaRPr sz="2297" dirty="0">
              <a:cs typeface="Times New Roman"/>
            </a:endParaRPr>
          </a:p>
          <a:p>
            <a:pPr marL="15356">
              <a:spcBef>
                <a:spcPts val="1336"/>
              </a:spcBef>
            </a:pPr>
            <a:r>
              <a:rPr sz="1995" spc="138" dirty="0">
                <a:cs typeface="Tahoma"/>
              </a:rPr>
              <a:t>Also</a:t>
            </a:r>
            <a:r>
              <a:rPr sz="1995" spc="18" dirty="0">
                <a:cs typeface="Tahoma"/>
              </a:rPr>
              <a:t> </a:t>
            </a:r>
            <a:r>
              <a:rPr sz="1995" spc="163" dirty="0">
                <a:cs typeface="Tahoma"/>
              </a:rPr>
              <a:t>serves</a:t>
            </a:r>
            <a:r>
              <a:rPr sz="1995" spc="24" dirty="0">
                <a:cs typeface="Tahoma"/>
              </a:rPr>
              <a:t> </a:t>
            </a:r>
            <a:r>
              <a:rPr sz="1995" spc="157" dirty="0">
                <a:cs typeface="Tahoma"/>
              </a:rPr>
              <a:t>as</a:t>
            </a:r>
            <a:r>
              <a:rPr sz="1995" spc="24" dirty="0">
                <a:cs typeface="Tahoma"/>
              </a:rPr>
              <a:t> </a:t>
            </a:r>
            <a:r>
              <a:rPr sz="1995" spc="181" dirty="0">
                <a:cs typeface="Tahoma"/>
              </a:rPr>
              <a:t>a</a:t>
            </a:r>
            <a:r>
              <a:rPr sz="1995" spc="12" dirty="0">
                <a:cs typeface="Tahoma"/>
              </a:rPr>
              <a:t> </a:t>
            </a:r>
            <a:r>
              <a:rPr sz="1995" spc="175" dirty="0">
                <a:cs typeface="Tahoma"/>
              </a:rPr>
              <a:t>benchmark</a:t>
            </a:r>
            <a:r>
              <a:rPr sz="1995" spc="24" dirty="0">
                <a:cs typeface="Tahoma"/>
              </a:rPr>
              <a:t> </a:t>
            </a:r>
            <a:r>
              <a:rPr sz="1995" spc="103" dirty="0">
                <a:cs typeface="Tahoma"/>
              </a:rPr>
              <a:t>for</a:t>
            </a:r>
            <a:r>
              <a:rPr sz="1995" spc="18" dirty="0">
                <a:cs typeface="Tahoma"/>
              </a:rPr>
              <a:t> </a:t>
            </a:r>
            <a:r>
              <a:rPr sz="1995" spc="138" dirty="0">
                <a:cs typeface="Tahoma"/>
              </a:rPr>
              <a:t>transportation</a:t>
            </a:r>
            <a:r>
              <a:rPr sz="1995" spc="24" dirty="0">
                <a:cs typeface="Tahoma"/>
              </a:rPr>
              <a:t> </a:t>
            </a:r>
            <a:r>
              <a:rPr sz="1995" spc="169" dirty="0">
                <a:cs typeface="Tahoma"/>
              </a:rPr>
              <a:t>and</a:t>
            </a:r>
            <a:r>
              <a:rPr sz="1995" spc="24" dirty="0">
                <a:cs typeface="Tahoma"/>
              </a:rPr>
              <a:t> </a:t>
            </a:r>
            <a:r>
              <a:rPr sz="1995" spc="127" dirty="0">
                <a:cs typeface="Tahoma"/>
              </a:rPr>
              <a:t>routing</a:t>
            </a:r>
            <a:r>
              <a:rPr sz="1995" spc="24" dirty="0">
                <a:cs typeface="Tahoma"/>
              </a:rPr>
              <a:t> </a:t>
            </a:r>
            <a:r>
              <a:rPr sz="1995" spc="138" dirty="0">
                <a:cs typeface="Tahoma"/>
              </a:rPr>
              <a:t>problems.</a:t>
            </a:r>
            <a:endParaRPr sz="1995" dirty="0">
              <a:cs typeface="Tahoma"/>
            </a:endParaRPr>
          </a:p>
          <a:p>
            <a:pPr>
              <a:spcBef>
                <a:spcPts val="42"/>
              </a:spcBef>
            </a:pPr>
            <a:endParaRPr sz="3265" dirty="0">
              <a:cs typeface="Times New Roman"/>
            </a:endParaRPr>
          </a:p>
          <a:p>
            <a:pPr marL="15356" marR="1258389">
              <a:lnSpc>
                <a:spcPts val="2358"/>
              </a:lnSpc>
            </a:pPr>
            <a:r>
              <a:rPr sz="1995" b="1" spc="181" dirty="0">
                <a:cs typeface="Arial"/>
              </a:rPr>
              <a:t>Objective:</a:t>
            </a:r>
            <a:r>
              <a:rPr sz="1995" b="1" spc="175" dirty="0">
                <a:cs typeface="Arial"/>
              </a:rPr>
              <a:t> </a:t>
            </a:r>
            <a:r>
              <a:rPr sz="1995" spc="97" dirty="0">
                <a:cs typeface="Tahoma"/>
              </a:rPr>
              <a:t>Find</a:t>
            </a:r>
            <a:r>
              <a:rPr sz="1995" spc="24" dirty="0">
                <a:cs typeface="Tahoma"/>
              </a:rPr>
              <a:t> </a:t>
            </a:r>
            <a:r>
              <a:rPr sz="1995" spc="157" dirty="0">
                <a:cs typeface="Tahoma"/>
              </a:rPr>
              <a:t>the</a:t>
            </a:r>
            <a:r>
              <a:rPr sz="1995" spc="30" dirty="0">
                <a:cs typeface="Tahoma"/>
              </a:rPr>
              <a:t> </a:t>
            </a:r>
            <a:r>
              <a:rPr sz="1995" spc="138" dirty="0">
                <a:cs typeface="Tahoma"/>
              </a:rPr>
              <a:t>shortest</a:t>
            </a:r>
            <a:r>
              <a:rPr sz="1995" spc="36" dirty="0">
                <a:cs typeface="Tahoma"/>
              </a:rPr>
              <a:t> </a:t>
            </a:r>
            <a:r>
              <a:rPr sz="1995" spc="115" dirty="0">
                <a:cs typeface="Tahoma"/>
              </a:rPr>
              <a:t>round-trip</a:t>
            </a:r>
            <a:r>
              <a:rPr sz="1995" spc="36" dirty="0">
                <a:cs typeface="Tahoma"/>
              </a:rPr>
              <a:t> </a:t>
            </a:r>
            <a:r>
              <a:rPr sz="1995" spc="127" dirty="0">
                <a:cs typeface="Tahoma"/>
              </a:rPr>
              <a:t>tour</a:t>
            </a:r>
            <a:r>
              <a:rPr sz="1995" spc="18" dirty="0">
                <a:cs typeface="Tahoma"/>
              </a:rPr>
              <a:t> </a:t>
            </a:r>
            <a:r>
              <a:rPr sz="1995" spc="138" dirty="0">
                <a:cs typeface="Tahoma"/>
              </a:rPr>
              <a:t>across</a:t>
            </a:r>
            <a:r>
              <a:rPr sz="1995" spc="18" dirty="0">
                <a:cs typeface="Tahoma"/>
              </a:rPr>
              <a:t> </a:t>
            </a:r>
            <a:r>
              <a:rPr sz="1995" spc="157" dirty="0">
                <a:cs typeface="Tahoma"/>
              </a:rPr>
              <a:t>several  geographic</a:t>
            </a:r>
            <a:r>
              <a:rPr sz="1995" dirty="0">
                <a:cs typeface="Tahoma"/>
              </a:rPr>
              <a:t> </a:t>
            </a:r>
            <a:r>
              <a:rPr sz="1995" spc="115" dirty="0">
                <a:cs typeface="Tahoma"/>
              </a:rPr>
              <a:t>points/cities.</a:t>
            </a:r>
            <a:endParaRPr sz="1995" dirty="0">
              <a:cs typeface="Tahoma"/>
            </a:endParaRPr>
          </a:p>
          <a:p>
            <a:pPr>
              <a:lnSpc>
                <a:spcPct val="100000"/>
              </a:lnSpc>
            </a:pPr>
            <a:endParaRPr sz="2297" dirty="0">
              <a:cs typeface="Times New Roman"/>
            </a:endParaRPr>
          </a:p>
          <a:p>
            <a:pPr marL="15356">
              <a:spcBef>
                <a:spcPts val="1336"/>
              </a:spcBef>
            </a:pPr>
            <a:r>
              <a:rPr sz="1995" b="1" spc="200" dirty="0">
                <a:cs typeface="Arial"/>
              </a:rPr>
              <a:t>The </a:t>
            </a:r>
            <a:r>
              <a:rPr sz="1995" b="1" spc="169" dirty="0">
                <a:cs typeface="Arial"/>
              </a:rPr>
              <a:t>Challenge</a:t>
            </a:r>
            <a:r>
              <a:rPr sz="1995" spc="169" dirty="0">
                <a:cs typeface="Tahoma"/>
              </a:rPr>
              <a:t>: </a:t>
            </a:r>
            <a:r>
              <a:rPr sz="1995" spc="42" dirty="0">
                <a:cs typeface="Tahoma"/>
              </a:rPr>
              <a:t>Just </a:t>
            </a:r>
            <a:r>
              <a:rPr sz="1995" b="1" i="1" spc="-24" dirty="0">
                <a:solidFill>
                  <a:srgbClr val="FF0000"/>
                </a:solidFill>
                <a:cs typeface="Verdana"/>
              </a:rPr>
              <a:t>60 </a:t>
            </a:r>
            <a:r>
              <a:rPr sz="1995" spc="138" dirty="0">
                <a:cs typeface="Tahoma"/>
              </a:rPr>
              <a:t>cities </a:t>
            </a:r>
            <a:r>
              <a:rPr sz="1995" spc="230" dirty="0">
                <a:cs typeface="Tahoma"/>
              </a:rPr>
              <a:t>= </a:t>
            </a:r>
            <a:r>
              <a:rPr sz="1995" b="1" i="1" dirty="0">
                <a:solidFill>
                  <a:srgbClr val="FF0000"/>
                </a:solidFill>
                <a:cs typeface="Verdana"/>
              </a:rPr>
              <a:t>8.3 </a:t>
            </a:r>
            <a:r>
              <a:rPr sz="1995" b="1" i="1" spc="-42" dirty="0">
                <a:solidFill>
                  <a:srgbClr val="FF0000"/>
                </a:solidFill>
                <a:cs typeface="Verdana"/>
              </a:rPr>
              <a:t>x </a:t>
            </a:r>
            <a:r>
              <a:rPr sz="1995" b="1" i="1" spc="-12" dirty="0">
                <a:solidFill>
                  <a:srgbClr val="FF0000"/>
                </a:solidFill>
                <a:cs typeface="Verdana"/>
              </a:rPr>
              <a:t>10</a:t>
            </a:r>
            <a:r>
              <a:rPr lang="en-US" sz="1995" b="1" i="1" spc="-12" baseline="30000" dirty="0">
                <a:solidFill>
                  <a:srgbClr val="FF0000"/>
                </a:solidFill>
                <a:cs typeface="Verdana"/>
              </a:rPr>
              <a:t>81</a:t>
            </a:r>
            <a:r>
              <a:rPr sz="1723" b="1" i="1" spc="-18" baseline="17543" dirty="0">
                <a:solidFill>
                  <a:srgbClr val="FF0000"/>
                </a:solidFill>
                <a:cs typeface="Verdana"/>
              </a:rPr>
              <a:t> </a:t>
            </a:r>
            <a:r>
              <a:rPr sz="1995" spc="145" dirty="0">
                <a:cs typeface="Tahoma"/>
              </a:rPr>
              <a:t>possible</a:t>
            </a:r>
            <a:r>
              <a:rPr sz="1995" spc="-193" dirty="0">
                <a:cs typeface="Tahoma"/>
              </a:rPr>
              <a:t> </a:t>
            </a:r>
            <a:r>
              <a:rPr sz="1995" spc="138" dirty="0">
                <a:cs typeface="Tahoma"/>
              </a:rPr>
              <a:t>tours</a:t>
            </a:r>
            <a:endParaRPr sz="1995" dirty="0">
              <a:cs typeface="Tahoma"/>
            </a:endParaRPr>
          </a:p>
          <a:p>
            <a:pPr marL="15356" marR="282541">
              <a:lnSpc>
                <a:spcPts val="2344"/>
              </a:lnSpc>
              <a:spcBef>
                <a:spcPts val="949"/>
              </a:spcBef>
            </a:pPr>
            <a:r>
              <a:rPr sz="1995" i="1" spc="24" dirty="0">
                <a:cs typeface="Verdana"/>
              </a:rPr>
              <a:t>That’s</a:t>
            </a:r>
            <a:r>
              <a:rPr sz="1995" i="1" spc="-73" dirty="0">
                <a:cs typeface="Verdana"/>
              </a:rPr>
              <a:t> </a:t>
            </a:r>
            <a:r>
              <a:rPr sz="1995" i="1" spc="12" dirty="0">
                <a:cs typeface="Verdana"/>
              </a:rPr>
              <a:t>more</a:t>
            </a:r>
            <a:r>
              <a:rPr sz="1995" i="1" spc="-60" dirty="0">
                <a:cs typeface="Verdana"/>
              </a:rPr>
              <a:t> </a:t>
            </a:r>
            <a:r>
              <a:rPr sz="1995" i="1" dirty="0">
                <a:cs typeface="Verdana"/>
              </a:rPr>
              <a:t>tour</a:t>
            </a:r>
            <a:r>
              <a:rPr sz="1995" i="1" spc="-73" dirty="0">
                <a:cs typeface="Verdana"/>
              </a:rPr>
              <a:t> </a:t>
            </a:r>
            <a:r>
              <a:rPr sz="1995" i="1" spc="18" dirty="0">
                <a:cs typeface="Verdana"/>
              </a:rPr>
              <a:t>combinations</a:t>
            </a:r>
            <a:r>
              <a:rPr sz="1995" i="1" spc="-73" dirty="0">
                <a:cs typeface="Verdana"/>
              </a:rPr>
              <a:t> </a:t>
            </a:r>
            <a:r>
              <a:rPr sz="1995" i="1" spc="12" dirty="0">
                <a:cs typeface="Verdana"/>
              </a:rPr>
              <a:t>than</a:t>
            </a:r>
            <a:r>
              <a:rPr sz="1995" i="1" spc="-60" dirty="0">
                <a:cs typeface="Verdana"/>
              </a:rPr>
              <a:t> </a:t>
            </a:r>
            <a:r>
              <a:rPr sz="1995" i="1" spc="12" dirty="0">
                <a:cs typeface="Verdana"/>
              </a:rPr>
              <a:t>there</a:t>
            </a:r>
            <a:r>
              <a:rPr sz="1995" i="1" spc="-42" dirty="0">
                <a:cs typeface="Verdana"/>
              </a:rPr>
              <a:t> </a:t>
            </a:r>
            <a:r>
              <a:rPr sz="1995" i="1" spc="12" dirty="0">
                <a:cs typeface="Verdana"/>
              </a:rPr>
              <a:t>are</a:t>
            </a:r>
            <a:r>
              <a:rPr sz="1995" i="1" spc="-60" dirty="0">
                <a:cs typeface="Verdana"/>
              </a:rPr>
              <a:t> </a:t>
            </a:r>
            <a:r>
              <a:rPr sz="1995" i="1" spc="18" dirty="0">
                <a:cs typeface="Verdana"/>
              </a:rPr>
              <a:t>observable</a:t>
            </a:r>
            <a:r>
              <a:rPr sz="1995" i="1" spc="-60" dirty="0">
                <a:cs typeface="Verdana"/>
              </a:rPr>
              <a:t> </a:t>
            </a:r>
            <a:r>
              <a:rPr sz="1995" i="1" spc="12" dirty="0">
                <a:cs typeface="Verdana"/>
              </a:rPr>
              <a:t>atoms</a:t>
            </a:r>
            <a:r>
              <a:rPr sz="1995" i="1" spc="-54" dirty="0">
                <a:cs typeface="Verdana"/>
              </a:rPr>
              <a:t> </a:t>
            </a:r>
            <a:r>
              <a:rPr sz="1995" i="1" dirty="0">
                <a:cs typeface="Verdana"/>
              </a:rPr>
              <a:t>in  </a:t>
            </a:r>
            <a:r>
              <a:rPr sz="1995" i="1" spc="18" dirty="0">
                <a:cs typeface="Verdana"/>
              </a:rPr>
              <a:t>the</a:t>
            </a:r>
            <a:r>
              <a:rPr sz="1995" i="1" spc="-67" dirty="0">
                <a:cs typeface="Verdana"/>
              </a:rPr>
              <a:t> </a:t>
            </a:r>
            <a:r>
              <a:rPr sz="1995" i="1" spc="12" dirty="0">
                <a:cs typeface="Verdana"/>
              </a:rPr>
              <a:t>universe!</a:t>
            </a:r>
            <a:endParaRPr sz="1995" dirty="0">
              <a:cs typeface="Verdana"/>
            </a:endParaRPr>
          </a:p>
        </p:txBody>
      </p:sp>
      <p:sp>
        <p:nvSpPr>
          <p:cNvPr id="4" name="object 4"/>
          <p:cNvSpPr/>
          <p:nvPr/>
        </p:nvSpPr>
        <p:spPr>
          <a:xfrm>
            <a:off x="9847265" y="3653185"/>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5" name="object 5"/>
          <p:cNvSpPr/>
          <p:nvPr/>
        </p:nvSpPr>
        <p:spPr>
          <a:xfrm>
            <a:off x="9847265" y="1884271"/>
            <a:ext cx="0" cy="884457"/>
          </a:xfrm>
          <a:custGeom>
            <a:avLst/>
            <a:gdLst/>
            <a:ahLst/>
            <a:cxnLst/>
            <a:rect l="l" t="t" r="r" b="b"/>
            <a:pathLst>
              <a:path h="731519">
                <a:moveTo>
                  <a:pt x="0" y="0"/>
                </a:moveTo>
                <a:lnTo>
                  <a:pt x="0" y="731520"/>
                </a:lnTo>
              </a:path>
            </a:pathLst>
          </a:custGeom>
          <a:ln w="71882">
            <a:solidFill>
              <a:srgbClr val="3333FF"/>
            </a:solidFill>
          </a:ln>
        </p:spPr>
        <p:txBody>
          <a:bodyPr wrap="square" lIns="0" tIns="0" rIns="0" bIns="0" rtlCol="0"/>
          <a:lstStyle/>
          <a:p>
            <a:endParaRPr sz="2176"/>
          </a:p>
        </p:txBody>
      </p:sp>
      <p:sp>
        <p:nvSpPr>
          <p:cNvPr id="6" name="object 6"/>
          <p:cNvSpPr/>
          <p:nvPr/>
        </p:nvSpPr>
        <p:spPr>
          <a:xfrm>
            <a:off x="9847265" y="1884271"/>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7" name="object 7"/>
          <p:cNvSpPr/>
          <p:nvPr/>
        </p:nvSpPr>
        <p:spPr>
          <a:xfrm>
            <a:off x="10787003" y="1884271"/>
            <a:ext cx="704802" cy="884457"/>
          </a:xfrm>
          <a:custGeom>
            <a:avLst/>
            <a:gdLst/>
            <a:ahLst/>
            <a:cxnLst/>
            <a:rect l="l" t="t" r="r" b="b"/>
            <a:pathLst>
              <a:path w="582929" h="731519">
                <a:moveTo>
                  <a:pt x="582929" y="0"/>
                </a:moveTo>
                <a:lnTo>
                  <a:pt x="0" y="731520"/>
                </a:lnTo>
              </a:path>
            </a:pathLst>
          </a:custGeom>
          <a:ln w="71882">
            <a:solidFill>
              <a:srgbClr val="3333FF"/>
            </a:solidFill>
          </a:ln>
        </p:spPr>
        <p:txBody>
          <a:bodyPr wrap="square" lIns="0" tIns="0" rIns="0" bIns="0" rtlCol="0"/>
          <a:lstStyle/>
          <a:p>
            <a:endParaRPr sz="2176"/>
          </a:p>
        </p:txBody>
      </p:sp>
      <p:sp>
        <p:nvSpPr>
          <p:cNvPr id="8" name="object 8"/>
          <p:cNvSpPr/>
          <p:nvPr/>
        </p:nvSpPr>
        <p:spPr>
          <a:xfrm>
            <a:off x="10787003" y="2768728"/>
            <a:ext cx="704802" cy="884457"/>
          </a:xfrm>
          <a:custGeom>
            <a:avLst/>
            <a:gdLst/>
            <a:ahLst/>
            <a:cxnLst/>
            <a:rect l="l" t="t" r="r" b="b"/>
            <a:pathLst>
              <a:path w="582929" h="731519">
                <a:moveTo>
                  <a:pt x="582929" y="731519"/>
                </a:moveTo>
                <a:lnTo>
                  <a:pt x="0" y="0"/>
                </a:lnTo>
              </a:path>
            </a:pathLst>
          </a:custGeom>
          <a:ln w="71881">
            <a:solidFill>
              <a:srgbClr val="3333FF"/>
            </a:solidFill>
          </a:ln>
        </p:spPr>
        <p:txBody>
          <a:bodyPr wrap="square" lIns="0" tIns="0" rIns="0" bIns="0" rtlCol="0"/>
          <a:lstStyle/>
          <a:p>
            <a:endParaRPr sz="2176"/>
          </a:p>
        </p:txBody>
      </p:sp>
      <p:sp>
        <p:nvSpPr>
          <p:cNvPr id="9" name="object 9"/>
          <p:cNvSpPr/>
          <p:nvPr/>
        </p:nvSpPr>
        <p:spPr>
          <a:xfrm>
            <a:off x="9847265" y="2768728"/>
            <a:ext cx="0" cy="884457"/>
          </a:xfrm>
          <a:custGeom>
            <a:avLst/>
            <a:gdLst/>
            <a:ahLst/>
            <a:cxnLst/>
            <a:rect l="l" t="t" r="r" b="b"/>
            <a:pathLst>
              <a:path h="731519">
                <a:moveTo>
                  <a:pt x="0" y="731519"/>
                </a:moveTo>
                <a:lnTo>
                  <a:pt x="0" y="0"/>
                </a:lnTo>
              </a:path>
            </a:pathLst>
          </a:custGeom>
          <a:ln w="71882">
            <a:solidFill>
              <a:srgbClr val="3333FF"/>
            </a:solidFill>
          </a:ln>
        </p:spPr>
        <p:txBody>
          <a:bodyPr wrap="square" lIns="0" tIns="0" rIns="0" bIns="0" rtlCol="0"/>
          <a:lstStyle/>
          <a:p>
            <a:endParaRPr sz="2176"/>
          </a:p>
        </p:txBody>
      </p:sp>
      <p:sp>
        <p:nvSpPr>
          <p:cNvPr id="10" name="object 10"/>
          <p:cNvSpPr/>
          <p:nvPr/>
        </p:nvSpPr>
        <p:spPr>
          <a:xfrm>
            <a:off x="9729031" y="1773712"/>
            <a:ext cx="234933" cy="221114"/>
          </a:xfrm>
          <a:prstGeom prst="rect">
            <a:avLst/>
          </a:prstGeom>
          <a:blipFill>
            <a:blip r:embed="rId2" cstate="print"/>
            <a:stretch>
              <a:fillRect/>
            </a:stretch>
          </a:blipFill>
        </p:spPr>
        <p:txBody>
          <a:bodyPr wrap="square" lIns="0" tIns="0" rIns="0" bIns="0" rtlCol="0"/>
          <a:lstStyle/>
          <a:p>
            <a:endParaRPr sz="2176"/>
          </a:p>
        </p:txBody>
      </p:sp>
      <p:sp>
        <p:nvSpPr>
          <p:cNvPr id="11" name="object 1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12" name="object 12"/>
          <p:cNvSpPr/>
          <p:nvPr/>
        </p:nvSpPr>
        <p:spPr>
          <a:xfrm>
            <a:off x="9729031" y="2658171"/>
            <a:ext cx="234934" cy="221114"/>
          </a:xfrm>
          <a:custGeom>
            <a:avLst/>
            <a:gdLst/>
            <a:ahLst/>
            <a:cxnLst/>
            <a:rect l="l" t="t" r="r" b="b"/>
            <a:pathLst>
              <a:path w="194309" h="182880">
                <a:moveTo>
                  <a:pt x="97789" y="0"/>
                </a:moveTo>
                <a:lnTo>
                  <a:pt x="135909" y="6965"/>
                </a:lnTo>
                <a:lnTo>
                  <a:pt x="166528" y="26193"/>
                </a:lnTo>
                <a:lnTo>
                  <a:pt x="186908" y="55185"/>
                </a:lnTo>
                <a:lnTo>
                  <a:pt x="194309" y="91439"/>
                </a:lnTo>
                <a:lnTo>
                  <a:pt x="186908" y="127694"/>
                </a:lnTo>
                <a:lnTo>
                  <a:pt x="166528" y="156686"/>
                </a:lnTo>
                <a:lnTo>
                  <a:pt x="135909" y="175914"/>
                </a:lnTo>
                <a:lnTo>
                  <a:pt x="97789" y="182879"/>
                </a:lnTo>
                <a:lnTo>
                  <a:pt x="58935" y="175914"/>
                </a:lnTo>
                <a:lnTo>
                  <a:pt x="27940" y="156686"/>
                </a:lnTo>
                <a:lnTo>
                  <a:pt x="7421" y="127694"/>
                </a:lnTo>
                <a:lnTo>
                  <a:pt x="0" y="91439"/>
                </a:lnTo>
                <a:lnTo>
                  <a:pt x="7421" y="55185"/>
                </a:lnTo>
                <a:lnTo>
                  <a:pt x="27940" y="26193"/>
                </a:lnTo>
                <a:lnTo>
                  <a:pt x="58935" y="6965"/>
                </a:lnTo>
                <a:lnTo>
                  <a:pt x="97789" y="0"/>
                </a:lnTo>
                <a:close/>
              </a:path>
            </a:pathLst>
          </a:custGeom>
          <a:ln w="3175">
            <a:solidFill>
              <a:srgbClr val="FF3333"/>
            </a:solidFill>
          </a:ln>
        </p:spPr>
        <p:txBody>
          <a:bodyPr wrap="square" lIns="0" tIns="0" rIns="0" bIns="0" rtlCol="0"/>
          <a:lstStyle/>
          <a:p>
            <a:endParaRPr sz="2176"/>
          </a:p>
        </p:txBody>
      </p:sp>
      <p:sp>
        <p:nvSpPr>
          <p:cNvPr id="13" name="object 13"/>
          <p:cNvSpPr/>
          <p:nvPr/>
        </p:nvSpPr>
        <p:spPr>
          <a:xfrm>
            <a:off x="972903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4" name="object 14"/>
          <p:cNvSpPr/>
          <p:nvPr/>
        </p:nvSpPr>
        <p:spPr>
          <a:xfrm>
            <a:off x="9963966"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5" name="object 15"/>
          <p:cNvSpPr/>
          <p:nvPr/>
        </p:nvSpPr>
        <p:spPr>
          <a:xfrm>
            <a:off x="11373571" y="1773712"/>
            <a:ext cx="236468" cy="221114"/>
          </a:xfrm>
          <a:prstGeom prst="rect">
            <a:avLst/>
          </a:prstGeom>
          <a:blipFill>
            <a:blip r:embed="rId3" cstate="print"/>
            <a:stretch>
              <a:fillRect/>
            </a:stretch>
          </a:blipFill>
        </p:spPr>
        <p:txBody>
          <a:bodyPr wrap="square" lIns="0" tIns="0" rIns="0" bIns="0" rtlCol="0"/>
          <a:lstStyle/>
          <a:p>
            <a:endParaRPr sz="2176"/>
          </a:p>
        </p:txBody>
      </p:sp>
      <p:sp>
        <p:nvSpPr>
          <p:cNvPr id="16" name="object 16"/>
          <p:cNvSpPr/>
          <p:nvPr/>
        </p:nvSpPr>
        <p:spPr>
          <a:xfrm>
            <a:off x="10668767" y="2658171"/>
            <a:ext cx="234934" cy="221114"/>
          </a:xfrm>
          <a:custGeom>
            <a:avLst/>
            <a:gdLst/>
            <a:ahLst/>
            <a:cxnLst/>
            <a:rect l="l" t="t" r="r" b="b"/>
            <a:pathLst>
              <a:path w="194309" h="182880">
                <a:moveTo>
                  <a:pt x="97790" y="0"/>
                </a:moveTo>
                <a:lnTo>
                  <a:pt x="58935" y="6965"/>
                </a:lnTo>
                <a:lnTo>
                  <a:pt x="27940" y="26193"/>
                </a:lnTo>
                <a:lnTo>
                  <a:pt x="7421" y="55185"/>
                </a:lnTo>
                <a:lnTo>
                  <a:pt x="0" y="91439"/>
                </a:lnTo>
                <a:lnTo>
                  <a:pt x="7421" y="127694"/>
                </a:lnTo>
                <a:lnTo>
                  <a:pt x="27939"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17" name="object 17"/>
          <p:cNvSpPr/>
          <p:nvPr/>
        </p:nvSpPr>
        <p:spPr>
          <a:xfrm>
            <a:off x="10668767" y="2658171"/>
            <a:ext cx="234934" cy="221114"/>
          </a:xfrm>
          <a:custGeom>
            <a:avLst/>
            <a:gdLst/>
            <a:ahLst/>
            <a:cxnLst/>
            <a:rect l="l" t="t" r="r" b="b"/>
            <a:pathLst>
              <a:path w="194309" h="182880">
                <a:moveTo>
                  <a:pt x="97790" y="0"/>
                </a:moveTo>
                <a:lnTo>
                  <a:pt x="135909" y="6965"/>
                </a:lnTo>
                <a:lnTo>
                  <a:pt x="166528" y="26193"/>
                </a:lnTo>
                <a:lnTo>
                  <a:pt x="186908" y="55185"/>
                </a:lnTo>
                <a:lnTo>
                  <a:pt x="194310" y="91439"/>
                </a:lnTo>
                <a:lnTo>
                  <a:pt x="186908" y="127694"/>
                </a:lnTo>
                <a:lnTo>
                  <a:pt x="166528" y="156686"/>
                </a:lnTo>
                <a:lnTo>
                  <a:pt x="135909" y="175914"/>
                </a:lnTo>
                <a:lnTo>
                  <a:pt x="97790" y="182879"/>
                </a:lnTo>
                <a:lnTo>
                  <a:pt x="58935" y="175914"/>
                </a:lnTo>
                <a:lnTo>
                  <a:pt x="27939" y="156686"/>
                </a:lnTo>
                <a:lnTo>
                  <a:pt x="7421" y="127694"/>
                </a:lnTo>
                <a:lnTo>
                  <a:pt x="0" y="91439"/>
                </a:lnTo>
                <a:lnTo>
                  <a:pt x="7421" y="55185"/>
                </a:lnTo>
                <a:lnTo>
                  <a:pt x="27940" y="26193"/>
                </a:lnTo>
                <a:lnTo>
                  <a:pt x="58935" y="6965"/>
                </a:lnTo>
                <a:lnTo>
                  <a:pt x="97790" y="0"/>
                </a:lnTo>
                <a:close/>
              </a:path>
            </a:pathLst>
          </a:custGeom>
          <a:ln w="3175">
            <a:solidFill>
              <a:srgbClr val="FF3333"/>
            </a:solidFill>
          </a:ln>
        </p:spPr>
        <p:txBody>
          <a:bodyPr wrap="square" lIns="0" tIns="0" rIns="0" bIns="0" rtlCol="0"/>
          <a:lstStyle/>
          <a:p>
            <a:endParaRPr sz="2176"/>
          </a:p>
        </p:txBody>
      </p:sp>
      <p:sp>
        <p:nvSpPr>
          <p:cNvPr id="18" name="object 18"/>
          <p:cNvSpPr/>
          <p:nvPr/>
        </p:nvSpPr>
        <p:spPr>
          <a:xfrm>
            <a:off x="10668767"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9" name="object 19"/>
          <p:cNvSpPr/>
          <p:nvPr/>
        </p:nvSpPr>
        <p:spPr>
          <a:xfrm>
            <a:off x="1090370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0" name="object 20"/>
          <p:cNvSpPr/>
          <p:nvPr/>
        </p:nvSpPr>
        <p:spPr>
          <a:xfrm>
            <a:off x="9729031" y="3542627"/>
            <a:ext cx="236468" cy="221114"/>
          </a:xfrm>
          <a:prstGeom prst="rect">
            <a:avLst/>
          </a:prstGeom>
          <a:blipFill>
            <a:blip r:embed="rId3" cstate="print"/>
            <a:stretch>
              <a:fillRect/>
            </a:stretch>
          </a:blipFill>
        </p:spPr>
        <p:txBody>
          <a:bodyPr wrap="square" lIns="0" tIns="0" rIns="0" bIns="0" rtlCol="0"/>
          <a:lstStyle/>
          <a:p>
            <a:endParaRPr sz="2176"/>
          </a:p>
        </p:txBody>
      </p:sp>
      <p:sp>
        <p:nvSpPr>
          <p:cNvPr id="21" name="object 2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22" name="object 22"/>
          <p:cNvSpPr/>
          <p:nvPr/>
        </p:nvSpPr>
        <p:spPr>
          <a:xfrm>
            <a:off x="9729031" y="2658171"/>
            <a:ext cx="234934" cy="221114"/>
          </a:xfrm>
          <a:custGeom>
            <a:avLst/>
            <a:gdLst/>
            <a:ahLst/>
            <a:cxnLst/>
            <a:rect l="l" t="t" r="r" b="b"/>
            <a:pathLst>
              <a:path w="194309" h="182880">
                <a:moveTo>
                  <a:pt x="97789" y="182879"/>
                </a:moveTo>
                <a:lnTo>
                  <a:pt x="135909" y="175914"/>
                </a:lnTo>
                <a:lnTo>
                  <a:pt x="166528" y="156686"/>
                </a:lnTo>
                <a:lnTo>
                  <a:pt x="186908" y="127694"/>
                </a:lnTo>
                <a:lnTo>
                  <a:pt x="194309" y="91439"/>
                </a:lnTo>
                <a:lnTo>
                  <a:pt x="186908" y="55185"/>
                </a:lnTo>
                <a:lnTo>
                  <a:pt x="166528" y="26193"/>
                </a:lnTo>
                <a:lnTo>
                  <a:pt x="135909" y="6965"/>
                </a:lnTo>
                <a:lnTo>
                  <a:pt x="97789" y="0"/>
                </a:lnTo>
                <a:lnTo>
                  <a:pt x="58935" y="6965"/>
                </a:lnTo>
                <a:lnTo>
                  <a:pt x="27940" y="26193"/>
                </a:lnTo>
                <a:lnTo>
                  <a:pt x="7421" y="55185"/>
                </a:lnTo>
                <a:lnTo>
                  <a:pt x="0" y="91439"/>
                </a:lnTo>
                <a:lnTo>
                  <a:pt x="7421" y="127694"/>
                </a:lnTo>
                <a:lnTo>
                  <a:pt x="27940" y="156686"/>
                </a:lnTo>
                <a:lnTo>
                  <a:pt x="58935" y="175914"/>
                </a:lnTo>
                <a:lnTo>
                  <a:pt x="97789" y="182879"/>
                </a:lnTo>
                <a:close/>
              </a:path>
            </a:pathLst>
          </a:custGeom>
          <a:ln w="3175">
            <a:solidFill>
              <a:srgbClr val="FF3333"/>
            </a:solidFill>
          </a:ln>
        </p:spPr>
        <p:txBody>
          <a:bodyPr wrap="square" lIns="0" tIns="0" rIns="0" bIns="0" rtlCol="0"/>
          <a:lstStyle/>
          <a:p>
            <a:endParaRPr sz="2176"/>
          </a:p>
        </p:txBody>
      </p:sp>
      <p:sp>
        <p:nvSpPr>
          <p:cNvPr id="23" name="object 23"/>
          <p:cNvSpPr/>
          <p:nvPr/>
        </p:nvSpPr>
        <p:spPr>
          <a:xfrm>
            <a:off x="972903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4" name="object 24"/>
          <p:cNvSpPr/>
          <p:nvPr/>
        </p:nvSpPr>
        <p:spPr>
          <a:xfrm>
            <a:off x="99655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5" name="object 25"/>
          <p:cNvSpPr/>
          <p:nvPr/>
        </p:nvSpPr>
        <p:spPr>
          <a:xfrm>
            <a:off x="11373571" y="3542627"/>
            <a:ext cx="236468" cy="221114"/>
          </a:xfrm>
          <a:prstGeom prst="rect">
            <a:avLst/>
          </a:prstGeom>
          <a:blipFill>
            <a:blip r:embed="rId4" cstate="print"/>
            <a:stretch>
              <a:fillRect/>
            </a:stretch>
          </a:blipFill>
        </p:spPr>
        <p:txBody>
          <a:bodyPr wrap="square" lIns="0" tIns="0" rIns="0" bIns="0" rtlCol="0"/>
          <a:lstStyle/>
          <a:p>
            <a:endParaRPr sz="2176"/>
          </a:p>
        </p:txBody>
      </p:sp>
      <p:sp>
        <p:nvSpPr>
          <p:cNvPr id="26" name="object 26"/>
          <p:cNvSpPr/>
          <p:nvPr/>
        </p:nvSpPr>
        <p:spPr>
          <a:xfrm>
            <a:off x="10668767" y="2658171"/>
            <a:ext cx="234934" cy="221114"/>
          </a:xfrm>
          <a:custGeom>
            <a:avLst/>
            <a:gdLst/>
            <a:ahLst/>
            <a:cxnLst/>
            <a:rect l="l" t="t" r="r" b="b"/>
            <a:pathLst>
              <a:path w="194309" h="182880">
                <a:moveTo>
                  <a:pt x="97790" y="0"/>
                </a:moveTo>
                <a:lnTo>
                  <a:pt x="58935" y="6965"/>
                </a:lnTo>
                <a:lnTo>
                  <a:pt x="27939" y="26193"/>
                </a:lnTo>
                <a:lnTo>
                  <a:pt x="7421" y="55185"/>
                </a:lnTo>
                <a:lnTo>
                  <a:pt x="0" y="91439"/>
                </a:lnTo>
                <a:lnTo>
                  <a:pt x="7421" y="127694"/>
                </a:lnTo>
                <a:lnTo>
                  <a:pt x="27940"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27" name="object 27"/>
          <p:cNvSpPr/>
          <p:nvPr/>
        </p:nvSpPr>
        <p:spPr>
          <a:xfrm>
            <a:off x="10668767" y="2658171"/>
            <a:ext cx="234934" cy="221114"/>
          </a:xfrm>
          <a:custGeom>
            <a:avLst/>
            <a:gdLst/>
            <a:ahLst/>
            <a:cxnLst/>
            <a:rect l="l" t="t" r="r" b="b"/>
            <a:pathLst>
              <a:path w="194309" h="182880">
                <a:moveTo>
                  <a:pt x="97790" y="182879"/>
                </a:moveTo>
                <a:lnTo>
                  <a:pt x="135909" y="175914"/>
                </a:lnTo>
                <a:lnTo>
                  <a:pt x="166528" y="156686"/>
                </a:lnTo>
                <a:lnTo>
                  <a:pt x="186908" y="127694"/>
                </a:lnTo>
                <a:lnTo>
                  <a:pt x="194310" y="91439"/>
                </a:lnTo>
                <a:lnTo>
                  <a:pt x="186908" y="55185"/>
                </a:lnTo>
                <a:lnTo>
                  <a:pt x="166528" y="26193"/>
                </a:lnTo>
                <a:lnTo>
                  <a:pt x="135909" y="6965"/>
                </a:lnTo>
                <a:lnTo>
                  <a:pt x="97790" y="0"/>
                </a:lnTo>
                <a:lnTo>
                  <a:pt x="58935" y="6965"/>
                </a:lnTo>
                <a:lnTo>
                  <a:pt x="27939" y="26193"/>
                </a:lnTo>
                <a:lnTo>
                  <a:pt x="7421" y="55185"/>
                </a:lnTo>
                <a:lnTo>
                  <a:pt x="0" y="91439"/>
                </a:lnTo>
                <a:lnTo>
                  <a:pt x="7421" y="127694"/>
                </a:lnTo>
                <a:lnTo>
                  <a:pt x="27940" y="156686"/>
                </a:lnTo>
                <a:lnTo>
                  <a:pt x="58935" y="175914"/>
                </a:lnTo>
                <a:lnTo>
                  <a:pt x="97790" y="182879"/>
                </a:lnTo>
                <a:close/>
              </a:path>
            </a:pathLst>
          </a:custGeom>
          <a:ln w="3175">
            <a:solidFill>
              <a:srgbClr val="FF3333"/>
            </a:solidFill>
          </a:ln>
        </p:spPr>
        <p:txBody>
          <a:bodyPr wrap="square" lIns="0" tIns="0" rIns="0" bIns="0" rtlCol="0"/>
          <a:lstStyle/>
          <a:p>
            <a:endParaRPr sz="2176"/>
          </a:p>
        </p:txBody>
      </p:sp>
      <p:sp>
        <p:nvSpPr>
          <p:cNvPr id="28" name="object 28"/>
          <p:cNvSpPr/>
          <p:nvPr/>
        </p:nvSpPr>
        <p:spPr>
          <a:xfrm>
            <a:off x="10668767"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9" name="object 29"/>
          <p:cNvSpPr/>
          <p:nvPr/>
        </p:nvSpPr>
        <p:spPr>
          <a:xfrm>
            <a:off x="109037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30" name="object 30"/>
          <p:cNvSpPr/>
          <p:nvPr/>
        </p:nvSpPr>
        <p:spPr>
          <a:xfrm>
            <a:off x="10315598" y="3542627"/>
            <a:ext cx="236470" cy="221114"/>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0668767" y="1773712"/>
            <a:ext cx="234934" cy="221114"/>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1041898" y="2195979"/>
            <a:ext cx="236468" cy="221114"/>
          </a:xfrm>
          <a:prstGeom prst="rect">
            <a:avLst/>
          </a:prstGeom>
          <a:blipFill>
            <a:blip r:embed="rId7" cstate="print"/>
            <a:stretch>
              <a:fillRect/>
            </a:stretch>
          </a:blipFill>
        </p:spPr>
        <p:txBody>
          <a:bodyPr wrap="square" lIns="0" tIns="0" rIns="0" bIns="0" rtlCol="0"/>
          <a:lstStyle/>
          <a:p>
            <a:endParaRPr sz="2176"/>
          </a:p>
        </p:txBody>
      </p:sp>
      <p:sp>
        <p:nvSpPr>
          <p:cNvPr id="33" name="object 33"/>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16</a:t>
            </a:fld>
            <a:endParaRPr sz="2176">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A8971E32-108D-4C7C-BD9E-2A571ADC996E}"/>
              </a:ext>
            </a:extLst>
          </p:cNvPr>
          <p:cNvSpPr/>
          <p:nvPr/>
        </p:nvSpPr>
        <p:spPr>
          <a:xfrm>
            <a:off x="285516" y="274394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C535E66-8BC0-4F87-B18D-F112DE42FE05}"/>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Gradient descent naturally gravitates towards the first local minimum/maximum it detects. It is for this reason stochastic gradient descent is used to add some randomness, and have similar qualities to metaheuristics algorithms. </a:t>
            </a:r>
          </a:p>
        </p:txBody>
      </p:sp>
    </p:spTree>
    <p:extLst>
      <p:ext uri="{BB962C8B-B14F-4D97-AF65-F5344CB8AC3E}">
        <p14:creationId xmlns:p14="http://schemas.microsoft.com/office/powerpoint/2010/main" val="7520007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7" name="Picture 16">
            <a:extLst>
              <a:ext uri="{FF2B5EF4-FFF2-40B4-BE49-F238E27FC236}">
                <a16:creationId xmlns:a16="http://schemas.microsoft.com/office/drawing/2014/main" id="{4E4D1EC7-6C7F-41C2-BF83-B0A22949D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8" name="TextBox 17">
            <a:extLst>
              <a:ext uri="{FF2B5EF4-FFF2-40B4-BE49-F238E27FC236}">
                <a16:creationId xmlns:a16="http://schemas.microsoft.com/office/drawing/2014/main" id="{F7A78AC4-5D8B-48B6-9692-F173504406E7}"/>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190399903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
        <p:nvSpPr>
          <p:cNvPr id="12" name="Oval 11">
            <a:extLst>
              <a:ext uri="{FF2B5EF4-FFF2-40B4-BE49-F238E27FC236}">
                <a16:creationId xmlns:a16="http://schemas.microsoft.com/office/drawing/2014/main" id="{2258E514-AEAF-4DA4-BD8C-B24E47EF8F8A}"/>
              </a:ext>
            </a:extLst>
          </p:cNvPr>
          <p:cNvSpPr/>
          <p:nvPr/>
        </p:nvSpPr>
        <p:spPr>
          <a:xfrm>
            <a:off x="285516" y="313762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9A9BF5-FA7A-4E5B-80F8-5908686B8CA0}"/>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While gradient descent is the most mainstream way to optimize a neural network, metaheuristics algorithms like simulated annealing can also be used with comparable performance. Sometimes simulated annealing can yield a better optimization at the cost of more computation time. </a:t>
            </a:r>
          </a:p>
        </p:txBody>
      </p:sp>
      <p:pic>
        <p:nvPicPr>
          <p:cNvPr id="15" name="Picture 14">
            <a:extLst>
              <a:ext uri="{FF2B5EF4-FFF2-40B4-BE49-F238E27FC236}">
                <a16:creationId xmlns:a16="http://schemas.microsoft.com/office/drawing/2014/main" id="{E241CEE3-3206-4A55-BA2B-0307714E4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6" name="TextBox 15">
            <a:extLst>
              <a:ext uri="{FF2B5EF4-FFF2-40B4-BE49-F238E27FC236}">
                <a16:creationId xmlns:a16="http://schemas.microsoft.com/office/drawing/2014/main" id="{214E71B4-B112-4CAA-B68D-4CAC3A127A12}"/>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859897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Going Forward</a:t>
            </a:r>
          </a:p>
        </p:txBody>
      </p:sp>
    </p:spTree>
    <p:extLst>
      <p:ext uri="{BB962C8B-B14F-4D97-AF65-F5344CB8AC3E}">
        <p14:creationId xmlns:p14="http://schemas.microsoft.com/office/powerpoint/2010/main" val="6440351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165098"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Use </a:t>
            </a:r>
            <a:r>
              <a:rPr spc="345" dirty="0">
                <a:solidFill>
                  <a:schemeClr val="tx1">
                    <a:lumMod val="95000"/>
                    <a:lumOff val="5000"/>
                  </a:schemeClr>
                </a:solidFill>
              </a:rPr>
              <a:t>the </a:t>
            </a:r>
            <a:r>
              <a:rPr spc="260" dirty="0">
                <a:solidFill>
                  <a:schemeClr val="tx1">
                    <a:lumMod val="95000"/>
                    <a:lumOff val="5000"/>
                  </a:schemeClr>
                </a:solidFill>
              </a:rPr>
              <a:t>Right </a:t>
            </a:r>
            <a:r>
              <a:rPr spc="236" dirty="0">
                <a:solidFill>
                  <a:schemeClr val="tx1">
                    <a:lumMod val="95000"/>
                    <a:lumOff val="5000"/>
                  </a:schemeClr>
                </a:solidFill>
              </a:rPr>
              <a:t>“AI” </a:t>
            </a:r>
            <a:r>
              <a:rPr spc="266" dirty="0">
                <a:solidFill>
                  <a:schemeClr val="tx1">
                    <a:lumMod val="95000"/>
                    <a:lumOff val="5000"/>
                  </a:schemeClr>
                </a:solidFill>
              </a:rPr>
              <a:t>for </a:t>
            </a:r>
            <a:r>
              <a:rPr spc="351" dirty="0">
                <a:solidFill>
                  <a:schemeClr val="tx1">
                    <a:lumMod val="95000"/>
                    <a:lumOff val="5000"/>
                  </a:schemeClr>
                </a:solidFill>
              </a:rPr>
              <a:t>the</a:t>
            </a:r>
            <a:r>
              <a:rPr spc="-138" dirty="0">
                <a:solidFill>
                  <a:schemeClr val="tx1">
                    <a:lumMod val="95000"/>
                    <a:lumOff val="5000"/>
                  </a:schemeClr>
                </a:solidFill>
              </a:rPr>
              <a:t> </a:t>
            </a:r>
            <a:r>
              <a:rPr spc="-12" dirty="0">
                <a:solidFill>
                  <a:schemeClr val="tx1">
                    <a:lumMod val="95000"/>
                    <a:lumOff val="5000"/>
                  </a:schemeClr>
                </a:solidFill>
              </a:rPr>
              <a:t>Job</a:t>
            </a:r>
          </a:p>
        </p:txBody>
      </p:sp>
      <p:sp>
        <p:nvSpPr>
          <p:cNvPr id="3" name="object 3"/>
          <p:cNvSpPr/>
          <p:nvPr/>
        </p:nvSpPr>
        <p:spPr>
          <a:xfrm>
            <a:off x="753937" y="2129620"/>
            <a:ext cx="1239162" cy="186718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1208450" y="1559944"/>
            <a:ext cx="1963925"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Neural</a:t>
            </a:r>
            <a:r>
              <a:rPr sz="1935" b="1" spc="-73" dirty="0">
                <a:latin typeface="Arial"/>
                <a:cs typeface="Arial"/>
              </a:rPr>
              <a:t> </a:t>
            </a:r>
            <a:r>
              <a:rPr sz="1935" b="1" spc="-12" dirty="0">
                <a:latin typeface="Arial"/>
                <a:cs typeface="Arial"/>
              </a:rPr>
              <a:t>Networks</a:t>
            </a:r>
            <a:endParaRPr sz="1935">
              <a:latin typeface="Arial"/>
              <a:cs typeface="Arial"/>
            </a:endParaRPr>
          </a:p>
        </p:txBody>
      </p:sp>
      <p:sp>
        <p:nvSpPr>
          <p:cNvPr id="5" name="object 5"/>
          <p:cNvSpPr txBox="1"/>
          <p:nvPr/>
        </p:nvSpPr>
        <p:spPr>
          <a:xfrm>
            <a:off x="646451"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6" name="object 6"/>
          <p:cNvSpPr txBox="1"/>
          <p:nvPr/>
        </p:nvSpPr>
        <p:spPr>
          <a:xfrm>
            <a:off x="907490" y="4211780"/>
            <a:ext cx="2580435" cy="400226"/>
          </a:xfrm>
          <a:prstGeom prst="rect">
            <a:avLst/>
          </a:prstGeom>
        </p:spPr>
        <p:txBody>
          <a:bodyPr vert="horz" wrap="square" lIns="0" tIns="15355" rIns="0" bIns="0" rtlCol="0">
            <a:spAutoFit/>
          </a:bodyPr>
          <a:lstStyle/>
          <a:p>
            <a:pPr marL="15356">
              <a:lnSpc>
                <a:spcPts val="1536"/>
              </a:lnSpc>
              <a:spcBef>
                <a:spcPts val="121"/>
              </a:spcBef>
            </a:pPr>
            <a:r>
              <a:rPr sz="1330" b="1" spc="-6" dirty="0">
                <a:latin typeface="Arial"/>
                <a:cs typeface="Arial"/>
              </a:rPr>
              <a:t>Image/Audio/Video</a:t>
            </a:r>
            <a:r>
              <a:rPr sz="1330" b="1" spc="6" dirty="0">
                <a:latin typeface="Arial"/>
                <a:cs typeface="Arial"/>
              </a:rPr>
              <a:t> </a:t>
            </a:r>
            <a:r>
              <a:rPr sz="1330" b="1" spc="-6" dirty="0">
                <a:latin typeface="Arial"/>
                <a:cs typeface="Arial"/>
              </a:rPr>
              <a:t>Recognition</a:t>
            </a:r>
            <a:endParaRPr sz="1330">
              <a:latin typeface="Arial"/>
              <a:cs typeface="Arial"/>
            </a:endParaRPr>
          </a:p>
          <a:p>
            <a:pPr marL="15356">
              <a:lnSpc>
                <a:spcPts val="1536"/>
              </a:lnSpc>
            </a:pPr>
            <a:r>
              <a:rPr sz="1330" i="1" dirty="0">
                <a:latin typeface="Arial"/>
                <a:cs typeface="Arial"/>
              </a:rPr>
              <a:t>“Cat” and </a:t>
            </a:r>
            <a:r>
              <a:rPr sz="1330" i="1" spc="-6" dirty="0">
                <a:latin typeface="Arial"/>
                <a:cs typeface="Arial"/>
              </a:rPr>
              <a:t>“Dog” photo</a:t>
            </a:r>
            <a:r>
              <a:rPr sz="1330" i="1" spc="6" dirty="0">
                <a:latin typeface="Arial"/>
                <a:cs typeface="Arial"/>
              </a:rPr>
              <a:t> </a:t>
            </a:r>
            <a:r>
              <a:rPr sz="1330" i="1" spc="-6" dirty="0">
                <a:latin typeface="Arial"/>
                <a:cs typeface="Arial"/>
              </a:rPr>
              <a:t>classifier</a:t>
            </a:r>
            <a:endParaRPr sz="1330">
              <a:latin typeface="Arial"/>
              <a:cs typeface="Arial"/>
            </a:endParaRPr>
          </a:p>
        </p:txBody>
      </p:sp>
      <p:sp>
        <p:nvSpPr>
          <p:cNvPr id="7" name="object 7"/>
          <p:cNvSpPr txBox="1"/>
          <p:nvPr/>
        </p:nvSpPr>
        <p:spPr>
          <a:xfrm>
            <a:off x="646451" y="4827522"/>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8" name="object 8"/>
          <p:cNvSpPr txBox="1"/>
          <p:nvPr/>
        </p:nvSpPr>
        <p:spPr>
          <a:xfrm>
            <a:off x="907490" y="4775315"/>
            <a:ext cx="235471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Natural language</a:t>
            </a:r>
            <a:r>
              <a:rPr sz="1330" b="1" spc="6" dirty="0">
                <a:latin typeface="Arial"/>
                <a:cs typeface="Arial"/>
              </a:rPr>
              <a:t> </a:t>
            </a:r>
            <a:r>
              <a:rPr sz="1330" b="1" spc="-6" dirty="0">
                <a:latin typeface="Arial"/>
                <a:cs typeface="Arial"/>
              </a:rPr>
              <a:t>processing</a:t>
            </a:r>
            <a:endParaRPr sz="1330">
              <a:latin typeface="Arial"/>
              <a:cs typeface="Arial"/>
            </a:endParaRPr>
          </a:p>
        </p:txBody>
      </p:sp>
      <p:sp>
        <p:nvSpPr>
          <p:cNvPr id="9" name="object 9"/>
          <p:cNvSpPr txBox="1"/>
          <p:nvPr/>
        </p:nvSpPr>
        <p:spPr>
          <a:xfrm>
            <a:off x="646451" y="520372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0" name="object 10"/>
          <p:cNvSpPr txBox="1"/>
          <p:nvPr/>
        </p:nvSpPr>
        <p:spPr>
          <a:xfrm>
            <a:off x="907489" y="5151515"/>
            <a:ext cx="2926694" cy="220609"/>
          </a:xfrm>
          <a:prstGeom prst="rect">
            <a:avLst/>
          </a:prstGeom>
        </p:spPr>
        <p:txBody>
          <a:bodyPr vert="horz" wrap="square" lIns="0" tIns="29943" rIns="0" bIns="0" rtlCol="0">
            <a:spAutoFit/>
          </a:bodyPr>
          <a:lstStyle/>
          <a:p>
            <a:pPr marL="15356" marR="6142">
              <a:lnSpc>
                <a:spcPct val="92800"/>
              </a:lnSpc>
              <a:spcBef>
                <a:spcPts val="236"/>
              </a:spcBef>
            </a:pPr>
            <a:r>
              <a:rPr lang="en-US" sz="1330" b="1" spc="-6" dirty="0">
                <a:latin typeface="Arial"/>
                <a:cs typeface="Arial"/>
              </a:rPr>
              <a:t>Image/Audio generation</a:t>
            </a:r>
            <a:endParaRPr sz="1330" dirty="0">
              <a:latin typeface="Arial"/>
              <a:cs typeface="Arial"/>
            </a:endParaRPr>
          </a:p>
        </p:txBody>
      </p:sp>
      <p:sp>
        <p:nvSpPr>
          <p:cNvPr id="11" name="object 11"/>
          <p:cNvSpPr txBox="1"/>
          <p:nvPr/>
        </p:nvSpPr>
        <p:spPr>
          <a:xfrm>
            <a:off x="4870658" y="1590654"/>
            <a:ext cx="2264118"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Bayesian</a:t>
            </a:r>
            <a:r>
              <a:rPr sz="1935" b="1" spc="-60" dirty="0">
                <a:latin typeface="Arial"/>
                <a:cs typeface="Arial"/>
              </a:rPr>
              <a:t> </a:t>
            </a:r>
            <a:r>
              <a:rPr sz="1935" b="1" spc="-12" dirty="0">
                <a:latin typeface="Arial"/>
                <a:cs typeface="Arial"/>
              </a:rPr>
              <a:t>Inference</a:t>
            </a:r>
            <a:endParaRPr sz="1935">
              <a:latin typeface="Arial"/>
              <a:cs typeface="Arial"/>
            </a:endParaRPr>
          </a:p>
        </p:txBody>
      </p:sp>
      <p:sp>
        <p:nvSpPr>
          <p:cNvPr id="12" name="object 12"/>
          <p:cNvSpPr txBox="1"/>
          <p:nvPr/>
        </p:nvSpPr>
        <p:spPr>
          <a:xfrm>
            <a:off x="4428428"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3" name="object 13"/>
          <p:cNvSpPr txBox="1"/>
          <p:nvPr/>
        </p:nvSpPr>
        <p:spPr>
          <a:xfrm>
            <a:off x="4691002" y="4211780"/>
            <a:ext cx="2449149" cy="605410"/>
          </a:xfrm>
          <a:prstGeom prst="rect">
            <a:avLst/>
          </a:prstGeom>
        </p:spPr>
        <p:txBody>
          <a:bodyPr vert="horz" wrap="square" lIns="0" tIns="15355" rIns="0" bIns="0" rtlCol="0">
            <a:spAutoFit/>
          </a:bodyPr>
          <a:lstStyle/>
          <a:p>
            <a:pPr marL="15356">
              <a:lnSpc>
                <a:spcPts val="1536"/>
              </a:lnSpc>
              <a:spcBef>
                <a:spcPts val="121"/>
              </a:spcBef>
            </a:pPr>
            <a:r>
              <a:rPr sz="1330" b="1" spc="-30" dirty="0">
                <a:latin typeface="Arial"/>
                <a:cs typeface="Arial"/>
              </a:rPr>
              <a:t>Text</a:t>
            </a:r>
            <a:r>
              <a:rPr sz="1330" b="1" dirty="0">
                <a:latin typeface="Arial"/>
                <a:cs typeface="Arial"/>
              </a:rPr>
              <a:t> </a:t>
            </a:r>
            <a:r>
              <a:rPr sz="1330" b="1" spc="-6" dirty="0">
                <a:latin typeface="Arial"/>
                <a:cs typeface="Arial"/>
              </a:rPr>
              <a:t>classification</a:t>
            </a:r>
            <a:endParaRPr sz="1330">
              <a:latin typeface="Arial"/>
              <a:cs typeface="Arial"/>
            </a:endParaRPr>
          </a:p>
          <a:p>
            <a:pPr marL="15356" marR="6142">
              <a:lnSpc>
                <a:spcPts val="1487"/>
              </a:lnSpc>
              <a:spcBef>
                <a:spcPts val="79"/>
              </a:spcBef>
            </a:pPr>
            <a:r>
              <a:rPr sz="1330" i="1" spc="-6" dirty="0">
                <a:latin typeface="Arial"/>
                <a:cs typeface="Arial"/>
              </a:rPr>
              <a:t>Email </a:t>
            </a:r>
            <a:r>
              <a:rPr sz="1330" i="1" dirty="0">
                <a:latin typeface="Arial"/>
                <a:cs typeface="Arial"/>
              </a:rPr>
              <a:t>spam, </a:t>
            </a:r>
            <a:r>
              <a:rPr sz="1330" i="1" spc="-6" dirty="0">
                <a:latin typeface="Arial"/>
                <a:cs typeface="Arial"/>
              </a:rPr>
              <a:t>sentiment analysis,  document</a:t>
            </a:r>
            <a:r>
              <a:rPr sz="1330" i="1" dirty="0">
                <a:latin typeface="Arial"/>
                <a:cs typeface="Arial"/>
              </a:rPr>
              <a:t> </a:t>
            </a:r>
            <a:r>
              <a:rPr sz="1330" i="1" spc="-6" dirty="0">
                <a:latin typeface="Arial"/>
                <a:cs typeface="Arial"/>
              </a:rPr>
              <a:t>categorization</a:t>
            </a:r>
            <a:endParaRPr sz="1330">
              <a:latin typeface="Arial"/>
              <a:cs typeface="Arial"/>
            </a:endParaRPr>
          </a:p>
        </p:txBody>
      </p:sp>
      <p:sp>
        <p:nvSpPr>
          <p:cNvPr id="14" name="object 14"/>
          <p:cNvSpPr txBox="1"/>
          <p:nvPr/>
        </p:nvSpPr>
        <p:spPr>
          <a:xfrm>
            <a:off x="4428428" y="5016391"/>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5" name="object 15"/>
          <p:cNvSpPr txBox="1"/>
          <p:nvPr/>
        </p:nvSpPr>
        <p:spPr>
          <a:xfrm>
            <a:off x="4691003" y="4964183"/>
            <a:ext cx="210135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Document</a:t>
            </a:r>
            <a:r>
              <a:rPr sz="1330" b="1" dirty="0">
                <a:latin typeface="Arial"/>
                <a:cs typeface="Arial"/>
              </a:rPr>
              <a:t> </a:t>
            </a:r>
            <a:r>
              <a:rPr sz="1330" b="1" spc="-6" dirty="0">
                <a:latin typeface="Arial"/>
                <a:cs typeface="Arial"/>
              </a:rPr>
              <a:t>summarization</a:t>
            </a:r>
            <a:endParaRPr sz="1330">
              <a:latin typeface="Arial"/>
              <a:cs typeface="Arial"/>
            </a:endParaRPr>
          </a:p>
        </p:txBody>
      </p:sp>
      <p:sp>
        <p:nvSpPr>
          <p:cNvPr id="16" name="object 16"/>
          <p:cNvSpPr txBox="1"/>
          <p:nvPr/>
        </p:nvSpPr>
        <p:spPr>
          <a:xfrm>
            <a:off x="4428428" y="539259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7" name="object 17"/>
          <p:cNvSpPr txBox="1"/>
          <p:nvPr/>
        </p:nvSpPr>
        <p:spPr>
          <a:xfrm>
            <a:off x="4691003" y="5340385"/>
            <a:ext cx="2145884" cy="601354"/>
          </a:xfrm>
          <a:prstGeom prst="rect">
            <a:avLst/>
          </a:prstGeom>
        </p:spPr>
        <p:txBody>
          <a:bodyPr vert="horz" wrap="square" lIns="0" tIns="29943" rIns="0" bIns="0" rtlCol="0">
            <a:spAutoFit/>
          </a:bodyPr>
          <a:lstStyle/>
          <a:p>
            <a:pPr marL="15356" marR="6142">
              <a:lnSpc>
                <a:spcPct val="92800"/>
              </a:lnSpc>
              <a:spcBef>
                <a:spcPts val="236"/>
              </a:spcBef>
            </a:pPr>
            <a:r>
              <a:rPr sz="1330" b="1" spc="-6" dirty="0">
                <a:latin typeface="Arial"/>
                <a:cs typeface="Arial"/>
              </a:rPr>
              <a:t>Probability inference  </a:t>
            </a:r>
            <a:r>
              <a:rPr sz="1330" i="1" spc="-6" dirty="0">
                <a:latin typeface="Arial"/>
                <a:cs typeface="Arial"/>
              </a:rPr>
              <a:t>Disease diagnosis, updating  predictions</a:t>
            </a:r>
            <a:endParaRPr sz="1330">
              <a:latin typeface="Arial"/>
              <a:cs typeface="Arial"/>
            </a:endParaRPr>
          </a:p>
        </p:txBody>
      </p:sp>
      <p:sp>
        <p:nvSpPr>
          <p:cNvPr id="18" name="object 18"/>
          <p:cNvSpPr/>
          <p:nvPr/>
        </p:nvSpPr>
        <p:spPr>
          <a:xfrm>
            <a:off x="4414609" y="2097375"/>
            <a:ext cx="3029574" cy="1879471"/>
          </a:xfrm>
          <a:prstGeom prst="rect">
            <a:avLst/>
          </a:prstGeom>
          <a:blipFill>
            <a:blip r:embed="rId3" cstate="print"/>
            <a:stretch>
              <a:fillRect/>
            </a:stretch>
          </a:blipFill>
        </p:spPr>
        <p:txBody>
          <a:bodyPr wrap="square" lIns="0" tIns="0" rIns="0" bIns="0" rtlCol="0"/>
          <a:lstStyle/>
          <a:p>
            <a:endParaRPr sz="2176"/>
          </a:p>
        </p:txBody>
      </p:sp>
      <p:sp>
        <p:nvSpPr>
          <p:cNvPr id="19" name="object 19"/>
          <p:cNvSpPr txBox="1"/>
          <p:nvPr/>
        </p:nvSpPr>
        <p:spPr>
          <a:xfrm>
            <a:off x="8512903" y="1567622"/>
            <a:ext cx="2547422" cy="313279"/>
          </a:xfrm>
          <a:prstGeom prst="rect">
            <a:avLst/>
          </a:prstGeom>
        </p:spPr>
        <p:txBody>
          <a:bodyPr vert="horz" wrap="square" lIns="0" tIns="15355" rIns="0" bIns="0" rtlCol="0">
            <a:spAutoFit/>
          </a:bodyPr>
          <a:lstStyle/>
          <a:p>
            <a:pPr marL="15356">
              <a:spcBef>
                <a:spcPts val="121"/>
              </a:spcBef>
            </a:pPr>
            <a:r>
              <a:rPr lang="en-US" sz="1935" b="1" spc="-6" dirty="0">
                <a:latin typeface="Arial"/>
                <a:cs typeface="Arial"/>
              </a:rPr>
              <a:t>Discrete </a:t>
            </a:r>
            <a:r>
              <a:rPr sz="1935" b="1" spc="-6" dirty="0">
                <a:latin typeface="Arial"/>
                <a:cs typeface="Arial"/>
              </a:rPr>
              <a:t>Optimization</a:t>
            </a:r>
            <a:endParaRPr sz="1935" dirty="0">
              <a:latin typeface="Arial"/>
              <a:cs typeface="Arial"/>
            </a:endParaRPr>
          </a:p>
        </p:txBody>
      </p:sp>
      <p:sp>
        <p:nvSpPr>
          <p:cNvPr id="20" name="object 20"/>
          <p:cNvSpPr txBox="1"/>
          <p:nvPr/>
        </p:nvSpPr>
        <p:spPr>
          <a:xfrm>
            <a:off x="8244188" y="4240956"/>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1" name="object 21"/>
          <p:cNvSpPr txBox="1"/>
          <p:nvPr/>
        </p:nvSpPr>
        <p:spPr>
          <a:xfrm>
            <a:off x="8505226" y="4188747"/>
            <a:ext cx="2511337" cy="605410"/>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Routing and</a:t>
            </a:r>
            <a:r>
              <a:rPr sz="1330" b="1" spc="6" dirty="0">
                <a:latin typeface="Arial"/>
                <a:cs typeface="Arial"/>
              </a:rPr>
              <a:t> </a:t>
            </a:r>
            <a:r>
              <a:rPr sz="1330" b="1" spc="-6" dirty="0">
                <a:latin typeface="Arial"/>
                <a:cs typeface="Arial"/>
              </a:rPr>
              <a:t>Scheduling</a:t>
            </a:r>
            <a:endParaRPr sz="1330">
              <a:latin typeface="Arial"/>
              <a:cs typeface="Arial"/>
            </a:endParaRPr>
          </a:p>
          <a:p>
            <a:pPr marL="15356" marR="6142">
              <a:lnSpc>
                <a:spcPts val="1475"/>
              </a:lnSpc>
              <a:spcBef>
                <a:spcPts val="97"/>
              </a:spcBef>
            </a:pPr>
            <a:r>
              <a:rPr sz="1330" i="1" dirty="0">
                <a:latin typeface="Arial"/>
                <a:cs typeface="Arial"/>
              </a:rPr>
              <a:t>Staff, </a:t>
            </a:r>
            <a:r>
              <a:rPr sz="1330" i="1" spc="-6" dirty="0">
                <a:latin typeface="Arial"/>
                <a:cs typeface="Arial"/>
              </a:rPr>
              <a:t>transportation, classrooms,  </a:t>
            </a:r>
            <a:r>
              <a:rPr sz="1330" i="1" dirty="0">
                <a:latin typeface="Arial"/>
                <a:cs typeface="Arial"/>
              </a:rPr>
              <a:t>sports </a:t>
            </a:r>
            <a:r>
              <a:rPr sz="1330" i="1" spc="-6" dirty="0">
                <a:latin typeface="Arial"/>
                <a:cs typeface="Arial"/>
              </a:rPr>
              <a:t>tournaments, server</a:t>
            </a:r>
            <a:r>
              <a:rPr sz="1330" i="1" spc="24" dirty="0">
                <a:latin typeface="Arial"/>
                <a:cs typeface="Arial"/>
              </a:rPr>
              <a:t> </a:t>
            </a:r>
            <a:r>
              <a:rPr sz="1330" i="1" spc="-6" dirty="0">
                <a:latin typeface="Arial"/>
                <a:cs typeface="Arial"/>
              </a:rPr>
              <a:t>jobs</a:t>
            </a:r>
            <a:endParaRPr sz="1330">
              <a:latin typeface="Arial"/>
              <a:cs typeface="Arial"/>
            </a:endParaRPr>
          </a:p>
        </p:txBody>
      </p:sp>
      <p:sp>
        <p:nvSpPr>
          <p:cNvPr id="22" name="object 22"/>
          <p:cNvSpPr txBox="1"/>
          <p:nvPr/>
        </p:nvSpPr>
        <p:spPr>
          <a:xfrm>
            <a:off x="8244188" y="4993359"/>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3" name="object 23"/>
          <p:cNvSpPr txBox="1"/>
          <p:nvPr/>
        </p:nvSpPr>
        <p:spPr>
          <a:xfrm>
            <a:off x="8505225" y="4941151"/>
            <a:ext cx="2279473" cy="400226"/>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On-Time</a:t>
            </a:r>
            <a:r>
              <a:rPr sz="1330" b="1" dirty="0">
                <a:latin typeface="Arial"/>
                <a:cs typeface="Arial"/>
              </a:rPr>
              <a:t> Optimization</a:t>
            </a:r>
            <a:endParaRPr sz="1330">
              <a:latin typeface="Arial"/>
              <a:cs typeface="Arial"/>
            </a:endParaRPr>
          </a:p>
          <a:p>
            <a:pPr marL="15356">
              <a:lnSpc>
                <a:spcPts val="1542"/>
              </a:lnSpc>
            </a:pPr>
            <a:r>
              <a:rPr sz="1330" i="1" spc="-12" dirty="0">
                <a:latin typeface="Arial"/>
                <a:cs typeface="Arial"/>
              </a:rPr>
              <a:t>Transportation,</a:t>
            </a:r>
            <a:r>
              <a:rPr sz="1330" i="1" spc="6" dirty="0">
                <a:latin typeface="Arial"/>
                <a:cs typeface="Arial"/>
              </a:rPr>
              <a:t> </a:t>
            </a:r>
            <a:r>
              <a:rPr sz="1330" i="1" spc="-6" dirty="0">
                <a:latin typeface="Arial"/>
                <a:cs typeface="Arial"/>
              </a:rPr>
              <a:t>manufacturing</a:t>
            </a:r>
            <a:endParaRPr sz="1330">
              <a:latin typeface="Arial"/>
              <a:cs typeface="Arial"/>
            </a:endParaRPr>
          </a:p>
        </p:txBody>
      </p:sp>
      <p:sp>
        <p:nvSpPr>
          <p:cNvPr id="24" name="object 24"/>
          <p:cNvSpPr txBox="1"/>
          <p:nvPr/>
        </p:nvSpPr>
        <p:spPr>
          <a:xfrm>
            <a:off x="8244188" y="5558427"/>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5" name="object 25"/>
          <p:cNvSpPr txBox="1"/>
          <p:nvPr/>
        </p:nvSpPr>
        <p:spPr>
          <a:xfrm>
            <a:off x="8505225" y="5506222"/>
            <a:ext cx="2509800" cy="605410"/>
          </a:xfrm>
          <a:prstGeom prst="rect">
            <a:avLst/>
          </a:prstGeom>
        </p:spPr>
        <p:txBody>
          <a:bodyPr vert="horz" wrap="square" lIns="0" tIns="15355" rIns="0" bIns="0" rtlCol="0">
            <a:spAutoFit/>
          </a:bodyPr>
          <a:lstStyle/>
          <a:p>
            <a:pPr marL="15356">
              <a:lnSpc>
                <a:spcPts val="1536"/>
              </a:lnSpc>
              <a:spcBef>
                <a:spcPts val="121"/>
              </a:spcBef>
            </a:pPr>
            <a:r>
              <a:rPr sz="1330" b="1" dirty="0">
                <a:latin typeface="Arial"/>
                <a:cs typeface="Arial"/>
              </a:rPr>
              <a:t>Industry</a:t>
            </a:r>
            <a:endParaRPr sz="1330">
              <a:latin typeface="Arial"/>
              <a:cs typeface="Arial"/>
            </a:endParaRPr>
          </a:p>
          <a:p>
            <a:pPr marL="15356" marR="6142">
              <a:lnSpc>
                <a:spcPts val="1487"/>
              </a:lnSpc>
              <a:spcBef>
                <a:spcPts val="79"/>
              </a:spcBef>
            </a:pPr>
            <a:r>
              <a:rPr sz="1330" i="1" spc="-6" dirty="0">
                <a:latin typeface="Arial"/>
                <a:cs typeface="Arial"/>
              </a:rPr>
              <a:t>Manufacturing, </a:t>
            </a:r>
            <a:r>
              <a:rPr sz="1330" i="1" dirty="0">
                <a:latin typeface="Arial"/>
                <a:cs typeface="Arial"/>
              </a:rPr>
              <a:t>farming, </a:t>
            </a:r>
            <a:r>
              <a:rPr sz="1330" i="1" spc="-6" dirty="0">
                <a:latin typeface="Arial"/>
                <a:cs typeface="Arial"/>
              </a:rPr>
              <a:t>nutrition,  </a:t>
            </a:r>
            <a:r>
              <a:rPr sz="1330" i="1" spc="-18" dirty="0">
                <a:latin typeface="Arial"/>
                <a:cs typeface="Arial"/>
              </a:rPr>
              <a:t>energy, </a:t>
            </a:r>
            <a:r>
              <a:rPr sz="1330" i="1" spc="-6" dirty="0">
                <a:latin typeface="Arial"/>
                <a:cs typeface="Arial"/>
              </a:rPr>
              <a:t>engineering,</a:t>
            </a:r>
            <a:r>
              <a:rPr sz="1330" i="1" spc="30" dirty="0">
                <a:latin typeface="Arial"/>
                <a:cs typeface="Arial"/>
              </a:rPr>
              <a:t> </a:t>
            </a:r>
            <a:r>
              <a:rPr sz="1330" i="1" spc="-6" dirty="0">
                <a:latin typeface="Arial"/>
                <a:cs typeface="Arial"/>
              </a:rPr>
              <a:t>finance</a:t>
            </a:r>
            <a:endParaRPr sz="1330">
              <a:latin typeface="Arial"/>
              <a:cs typeface="Arial"/>
            </a:endParaRPr>
          </a:p>
        </p:txBody>
      </p:sp>
      <p:sp>
        <p:nvSpPr>
          <p:cNvPr id="26" name="object 26"/>
          <p:cNvSpPr/>
          <p:nvPr/>
        </p:nvSpPr>
        <p:spPr>
          <a:xfrm>
            <a:off x="2335520" y="2117335"/>
            <a:ext cx="1223807" cy="187947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8168947" y="2101980"/>
            <a:ext cx="3232262" cy="1879472"/>
          </a:xfrm>
          <a:prstGeom prst="rect">
            <a:avLst/>
          </a:prstGeom>
          <a:blipFill>
            <a:blip r:embed="rId5" cstate="print"/>
            <a:stretch>
              <a:fillRect/>
            </a:stretch>
          </a:blipFill>
        </p:spPr>
        <p:txBody>
          <a:bodyPr wrap="square" lIns="0" tIns="0" rIns="0" bIns="0" rtlCol="0"/>
          <a:lstStyle/>
          <a:p>
            <a:endParaRPr sz="2176"/>
          </a:p>
        </p:txBody>
      </p:sp>
      <p:sp>
        <p:nvSpPr>
          <p:cNvPr id="28" name="object 2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164</a:t>
            </a:fld>
            <a:endParaRPr spc="302"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 y="448056"/>
            <a:ext cx="8407132" cy="640080"/>
          </a:xfrm>
        </p:spPr>
        <p:txBody>
          <a:bodyPr>
            <a:normAutofit/>
          </a:bodyPr>
          <a:lstStyle/>
          <a:p>
            <a:r>
              <a:rPr lang="en-US" spc="236" dirty="0">
                <a:solidFill>
                  <a:schemeClr val="tx1">
                    <a:lumMod val="95000"/>
                    <a:lumOff val="5000"/>
                  </a:schemeClr>
                </a:solidFill>
              </a:rPr>
              <a:t>Other Online Trainings by Thomas Nield</a:t>
            </a:r>
            <a:endParaRPr lang="en-US" dirty="0"/>
          </a:p>
        </p:txBody>
      </p:sp>
      <p:sp>
        <p:nvSpPr>
          <p:cNvPr id="5" name="Rectangle 4"/>
          <p:cNvSpPr/>
          <p:nvPr/>
        </p:nvSpPr>
        <p:spPr>
          <a:xfrm>
            <a:off x="521208" y="1383797"/>
            <a:ext cx="6096000" cy="2813078"/>
          </a:xfrm>
          <a:prstGeom prst="rect">
            <a:avLst/>
          </a:prstGeom>
        </p:spPr>
        <p:txBody>
          <a:bodyPr>
            <a:spAutoFit/>
          </a:bodyPr>
          <a:lstStyle/>
          <a:p>
            <a:pPr>
              <a:lnSpc>
                <a:spcPct val="170000"/>
              </a:lnSpc>
            </a:pPr>
            <a:r>
              <a:rPr lang="en-US" sz="2400" dirty="0"/>
              <a:t>My other online trainings at O'Reilly:</a:t>
            </a:r>
          </a:p>
          <a:p>
            <a:pPr marL="154951" lvl="1" indent="0">
              <a:lnSpc>
                <a:spcPct val="170000"/>
              </a:lnSpc>
              <a:buNone/>
            </a:pPr>
            <a:r>
              <a:rPr lang="en-US" sz="2000" i="1" dirty="0">
                <a:hlinkClick r:id="rId2"/>
              </a:rPr>
              <a:t>SQL Fundamentals for Data</a:t>
            </a:r>
            <a:endParaRPr lang="en-US" sz="2000" i="1" dirty="0"/>
          </a:p>
          <a:p>
            <a:pPr marL="154951" lvl="1" indent="0">
              <a:lnSpc>
                <a:spcPct val="170000"/>
              </a:lnSpc>
              <a:buNone/>
            </a:pPr>
            <a:r>
              <a:rPr lang="en-US" sz="2000" i="1" dirty="0">
                <a:hlinkClick r:id="rId3"/>
              </a:rPr>
              <a:t>Intermediate SQL for Data Analytics</a:t>
            </a:r>
            <a:endParaRPr lang="en-US" sz="2000" i="1" dirty="0"/>
          </a:p>
          <a:p>
            <a:pPr marL="154951" lvl="1" indent="0">
              <a:lnSpc>
                <a:spcPct val="170000"/>
              </a:lnSpc>
              <a:buNone/>
            </a:pPr>
            <a:r>
              <a:rPr lang="en-US" sz="2000" i="1" dirty="0">
                <a:hlinkClick r:id="rId4"/>
              </a:rPr>
              <a:t>Intro to Mathematical Optimization</a:t>
            </a:r>
            <a:endParaRPr lang="en-US" sz="2000" i="1" dirty="0"/>
          </a:p>
          <a:p>
            <a:pPr marL="154951" lvl="1" indent="0">
              <a:lnSpc>
                <a:spcPct val="170000"/>
              </a:lnSpc>
              <a:buNone/>
            </a:pPr>
            <a:r>
              <a:rPr lang="en-US" sz="2000" i="1" dirty="0">
                <a:hlinkClick r:id="rId5"/>
              </a:rPr>
              <a:t>Machine Learning from Scratch</a:t>
            </a:r>
            <a:endParaRPr lang="en-US" sz="2000" i="1" dirty="0"/>
          </a:p>
        </p:txBody>
      </p:sp>
    </p:spTree>
    <p:extLst>
      <p:ext uri="{BB962C8B-B14F-4D97-AF65-F5344CB8AC3E}">
        <p14:creationId xmlns:p14="http://schemas.microsoft.com/office/powerpoint/2010/main" val="15807630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a:t>
            </a:r>
            <a:r>
              <a:rPr lang="en-US" sz="4800">
                <a:solidFill>
                  <a:schemeClr val="bg1"/>
                </a:solidFill>
              </a:rPr>
              <a:t>” Folder)</a:t>
            </a:r>
            <a:endParaRPr lang="en-US" sz="4800" dirty="0">
              <a:solidFill>
                <a:schemeClr val="bg1"/>
              </a:solidFill>
            </a:endParaRPr>
          </a:p>
        </p:txBody>
      </p:sp>
    </p:spTree>
    <p:extLst>
      <p:ext uri="{BB962C8B-B14F-4D97-AF65-F5344CB8AC3E}">
        <p14:creationId xmlns:p14="http://schemas.microsoft.com/office/powerpoint/2010/main" val="222065394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#1</a:t>
            </a:r>
          </a:p>
        </p:txBody>
      </p:sp>
      <p:sp>
        <p:nvSpPr>
          <p:cNvPr id="6" name="Content Placeholder 5">
            <a:extLst>
              <a:ext uri="{FF2B5EF4-FFF2-40B4-BE49-F238E27FC236}">
                <a16:creationId xmlns:a16="http://schemas.microsoft.com/office/drawing/2014/main" id="{96361DD4-DCA7-475C-8972-108FD5CFEE6E}"/>
              </a:ext>
            </a:extLst>
          </p:cNvPr>
          <p:cNvSpPr>
            <a:spLocks noGrp="1"/>
          </p:cNvSpPr>
          <p:nvPr>
            <p:ph sz="quarter" idx="10"/>
          </p:nvPr>
        </p:nvSpPr>
        <p:spPr>
          <a:xfrm>
            <a:off x="539495" y="1435608"/>
            <a:ext cx="10406723" cy="4880132"/>
          </a:xfrm>
        </p:spPr>
        <p:txBody>
          <a:bodyPr>
            <a:normAutofit/>
          </a:bodyPr>
          <a:lstStyle/>
          <a:p>
            <a:r>
              <a:rPr lang="en-US" dirty="0"/>
              <a:t>You are trying to create a better guinea pig food blend. For a day’s worth of food, you would like it to contain a minimum of 25 grams (g) of fat, 32 g of carbohydrates, and 5 g of protein. But the guinea pig can only have 4 oz of food a day. </a:t>
            </a:r>
          </a:p>
          <a:p>
            <a:r>
              <a:rPr lang="en-US" dirty="0"/>
              <a:t>You have two existing foods: Food A and Food B, and you want to blend them to create your balanced diet. Food A contains 6g of fat, 13g of carbohydrates, and 3g of protein per ounce, and costs $0.40 per ounce. Food B contains 11g of fat, 14g of carbohydrates, and 2g of protein per ounce, at a cost of $0.30 per ounce.</a:t>
            </a:r>
          </a:p>
          <a:p>
            <a:r>
              <a:rPr lang="en-US" dirty="0"/>
              <a:t>How many ounces of each food should you mix each day, while minimizing cost? </a:t>
            </a:r>
          </a:p>
        </p:txBody>
      </p:sp>
    </p:spTree>
    <p:extLst>
      <p:ext uri="{BB962C8B-B14F-4D97-AF65-F5344CB8AC3E}">
        <p14:creationId xmlns:p14="http://schemas.microsoft.com/office/powerpoint/2010/main" val="4581414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6446096" cy="4974337"/>
          </a:xfrm>
        </p:spPr>
        <p:txBody>
          <a:bodyPr>
            <a:normAutofit fontScale="92500" lnSpcReduction="10000"/>
          </a:bodyPr>
          <a:lstStyle/>
          <a:p>
            <a:r>
              <a:rPr lang="en-US" dirty="0"/>
              <a:t>Write a tree search or mixed linear program to crack the world’s hardest Sudoku, as described in this article:</a:t>
            </a:r>
          </a:p>
          <a:p>
            <a:r>
              <a:rPr lang="en-US" dirty="0">
                <a:hlinkClick r:id="rId2"/>
              </a:rPr>
              <a:t>https://www.telegraph.co.uk/news/science/science-news/9359579/Worlds-hardest-sudoku-can-you-crack-it.html</a:t>
            </a:r>
            <a:endParaRPr lang="en-US" dirty="0"/>
          </a:p>
          <a:p>
            <a:r>
              <a:rPr lang="en-US" dirty="0"/>
              <a:t>You should be able to easily verify the solution by checking each row, column, and square to have the numbers 1-9.</a:t>
            </a:r>
          </a:p>
          <a:p>
            <a:r>
              <a:rPr lang="en-US" b="1" dirty="0"/>
              <a:t>HINT: </a:t>
            </a:r>
            <a:r>
              <a:rPr lang="en-US" dirty="0"/>
              <a:t>Using just constrained-based tree search, this particular puzzle may take some time to crack. My Java-based algorithm takes about 2 minutes. You can also use a solver like </a:t>
            </a:r>
            <a:r>
              <a:rPr lang="en-US" dirty="0" err="1"/>
              <a:t>PuLP</a:t>
            </a:r>
            <a:r>
              <a:rPr lang="en-US" dirty="0"/>
              <a:t> if you structure variables in a binary way, which will solve much more quickly. </a:t>
            </a:r>
          </a:p>
        </p:txBody>
      </p:sp>
      <p:pic>
        <p:nvPicPr>
          <p:cNvPr id="11" name="Picture 10">
            <a:extLst>
              <a:ext uri="{FF2B5EF4-FFF2-40B4-BE49-F238E27FC236}">
                <a16:creationId xmlns:a16="http://schemas.microsoft.com/office/drawing/2014/main" id="{6F8AA6CB-AAF9-47B4-A024-2EF9A4318BC3}"/>
              </a:ext>
            </a:extLst>
          </p:cNvPr>
          <p:cNvPicPr>
            <a:picLocks noChangeAspect="1"/>
          </p:cNvPicPr>
          <p:nvPr/>
        </p:nvPicPr>
        <p:blipFill rotWithShape="1">
          <a:blip r:embed="rId3">
            <a:extLst>
              <a:ext uri="{28A0092B-C50C-407E-A947-70E740481C1C}">
                <a14:useLocalDpi xmlns:a14="http://schemas.microsoft.com/office/drawing/2010/main" val="0"/>
              </a:ext>
            </a:extLst>
          </a:blip>
          <a:srcRect l="20348" t="84" r="21428" b="7109"/>
          <a:stretch/>
        </p:blipFill>
        <p:spPr>
          <a:xfrm>
            <a:off x="7398325" y="1499191"/>
            <a:ext cx="4584567" cy="4561368"/>
          </a:xfrm>
          <a:prstGeom prst="rect">
            <a:avLst/>
          </a:prstGeom>
        </p:spPr>
      </p:pic>
    </p:spTree>
    <p:extLst>
      <p:ext uri="{BB962C8B-B14F-4D97-AF65-F5344CB8AC3E}">
        <p14:creationId xmlns:p14="http://schemas.microsoft.com/office/powerpoint/2010/main" val="175048781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925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mean squared error. </a:t>
                </a:r>
              </a:p>
              <a:p>
                <a:r>
                  <a:rPr lang="en-US" b="1" dirty="0"/>
                  <a:t>HINT: </a:t>
                </a:r>
                <a:r>
                  <a:rPr lang="en-US" dirty="0"/>
                  <a:t>You can use a metaheuristics or gradient descent approach, and there should only be one local minimum for the loss function. </a:t>
                </a:r>
              </a:p>
              <a:p>
                <a:r>
                  <a:rPr lang="en-US" b="1" dirty="0"/>
                  <a:t>BONUS: </a:t>
                </a:r>
                <a:r>
                  <a:rPr lang="en-US" dirty="0"/>
                  <a:t>Can you also find a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 </m:t>
                    </m:r>
                  </m:oMath>
                </a14:m>
                <a:r>
                  <a:rPr lang="en-US" b="1" dirty="0"/>
                  <a:t> </a:t>
                </a:r>
                <a:r>
                  <a:rPr lang="en-US" dirty="0"/>
                  <a:t>curve that not only finds the best fit, but does with 90% of the points are under the curve? </a:t>
                </a:r>
                <a:endParaRPr lang="en-US" b="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3"/>
                <a:stretch>
                  <a:fillRect l="-556" r="-185" b="-1611"/>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5"/>
              </a:rPr>
              <a:t>https://www.desmos.com/calculator/canygmx67n</a:t>
            </a:r>
            <a:endParaRPr lang="en-US" sz="1200" dirty="0"/>
          </a:p>
          <a:p>
            <a:endParaRPr lang="en-US" sz="1200" dirty="0"/>
          </a:p>
        </p:txBody>
      </p:sp>
    </p:spTree>
    <p:extLst>
      <p:ext uri="{BB962C8B-B14F-4D97-AF65-F5344CB8AC3E}">
        <p14:creationId xmlns:p14="http://schemas.microsoft.com/office/powerpoint/2010/main" val="2854682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lstStyle/>
          <a:p>
            <a:r>
              <a:rPr lang="en-US" dirty="0"/>
              <a:t>Metaheuristic – Hill Climbing</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571500" lvl="1" indent="-342900">
              <a:buAutoNum type="arabicPeriod"/>
            </a:pPr>
            <a:endParaRPr lang="en-US" dirty="0"/>
          </a:p>
          <a:p>
            <a:pPr lvl="1" indent="0">
              <a:buNone/>
            </a:pPr>
            <a:r>
              <a:rPr lang="en-US" b="1" i="1" dirty="0">
                <a:solidFill>
                  <a:srgbClr val="D24726"/>
                </a:solidFill>
              </a:rPr>
              <a:t>Easy, right? But there is a problem…</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a:t>
            </a:r>
          </a:p>
        </p:txBody>
      </p:sp>
    </p:spTree>
    <p:extLst>
      <p:ext uri="{BB962C8B-B14F-4D97-AF65-F5344CB8AC3E}">
        <p14:creationId xmlns:p14="http://schemas.microsoft.com/office/powerpoint/2010/main" val="263947855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476020"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Pop</a:t>
            </a:r>
            <a:r>
              <a:rPr spc="103" dirty="0">
                <a:solidFill>
                  <a:schemeClr val="tx1">
                    <a:lumMod val="95000"/>
                    <a:lumOff val="5000"/>
                  </a:schemeClr>
                </a:solidFill>
              </a:rPr>
              <a:t> </a:t>
            </a:r>
            <a:r>
              <a:rPr spc="266" dirty="0">
                <a:solidFill>
                  <a:schemeClr val="tx1">
                    <a:lumMod val="95000"/>
                    <a:lumOff val="5000"/>
                  </a:schemeClr>
                </a:solidFill>
              </a:rPr>
              <a:t>Culture</a:t>
            </a:r>
          </a:p>
        </p:txBody>
      </p:sp>
      <p:sp>
        <p:nvSpPr>
          <p:cNvPr id="3" name="object 3"/>
          <p:cNvSpPr txBox="1"/>
          <p:nvPr/>
        </p:nvSpPr>
        <p:spPr>
          <a:xfrm>
            <a:off x="419195" y="1708581"/>
            <a:ext cx="4518257" cy="2026521"/>
          </a:xfrm>
          <a:prstGeom prst="rect">
            <a:avLst/>
          </a:prstGeom>
        </p:spPr>
        <p:txBody>
          <a:bodyPr vert="horz" wrap="square" lIns="0" tIns="76776" rIns="0" bIns="0" rtlCol="0">
            <a:spAutoFit/>
          </a:bodyPr>
          <a:lstStyle/>
          <a:p>
            <a:pPr marL="15356">
              <a:spcBef>
                <a:spcPts val="605"/>
              </a:spcBef>
            </a:pPr>
            <a:r>
              <a:rPr sz="1209" b="1" i="1" spc="-24" dirty="0">
                <a:latin typeface="Verdana"/>
                <a:cs typeface="Verdana"/>
              </a:rPr>
              <a:t>Traveling </a:t>
            </a:r>
            <a:r>
              <a:rPr sz="1209" b="1" i="1" spc="-12" dirty="0">
                <a:latin typeface="Verdana"/>
                <a:cs typeface="Verdana"/>
              </a:rPr>
              <a:t>Salesman </a:t>
            </a:r>
            <a:r>
              <a:rPr sz="1209" b="1" spc="157" dirty="0">
                <a:latin typeface="Arial"/>
                <a:cs typeface="Arial"/>
              </a:rPr>
              <a:t>(2012</a:t>
            </a:r>
            <a:r>
              <a:rPr sz="1209" b="1" spc="145" dirty="0">
                <a:latin typeface="Arial"/>
                <a:cs typeface="Arial"/>
              </a:rPr>
              <a:t> </a:t>
            </a:r>
            <a:r>
              <a:rPr sz="1209" b="1" spc="121" dirty="0">
                <a:latin typeface="Arial"/>
                <a:cs typeface="Arial"/>
              </a:rPr>
              <a:t>Movie)</a:t>
            </a:r>
            <a:endParaRPr sz="1209">
              <a:latin typeface="Arial"/>
              <a:cs typeface="Arial"/>
            </a:endParaRPr>
          </a:p>
          <a:p>
            <a:pPr marL="15356">
              <a:spcBef>
                <a:spcPts val="484"/>
              </a:spcBef>
            </a:pPr>
            <a:r>
              <a:rPr sz="1209" spc="48" dirty="0">
                <a:solidFill>
                  <a:srgbClr val="9FABD3"/>
                </a:solidFill>
                <a:latin typeface="Tahoma"/>
                <a:cs typeface="Tahoma"/>
                <a:hlinkClick r:id="rId2"/>
              </a:rPr>
              <a:t>http://a.co/d/76UYvXd</a:t>
            </a:r>
            <a:endParaRPr sz="1209">
              <a:latin typeface="Tahoma"/>
              <a:cs typeface="Tahoma"/>
            </a:endParaRPr>
          </a:p>
          <a:p>
            <a:pPr>
              <a:lnSpc>
                <a:spcPct val="100000"/>
              </a:lnSpc>
            </a:pPr>
            <a:endParaRPr sz="1330">
              <a:latin typeface="Times New Roman"/>
              <a:cs typeface="Times New Roman"/>
            </a:endParaRPr>
          </a:p>
          <a:p>
            <a:pPr marL="15356">
              <a:spcBef>
                <a:spcPts val="877"/>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09" dirty="0">
                <a:latin typeface="Arial"/>
                <a:cs typeface="Arial"/>
              </a:rPr>
              <a:t>The </a:t>
            </a:r>
            <a:r>
              <a:rPr sz="1209" b="1" spc="138" dirty="0">
                <a:latin typeface="Arial"/>
                <a:cs typeface="Arial"/>
              </a:rPr>
              <a:t>“Not </a:t>
            </a:r>
            <a:r>
              <a:rPr sz="1209" b="1" spc="121" dirty="0">
                <a:latin typeface="Arial"/>
                <a:cs typeface="Arial"/>
              </a:rPr>
              <a:t>Hotdog”</a:t>
            </a:r>
            <a:r>
              <a:rPr sz="1209" b="1" spc="145"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18" dirty="0">
                <a:solidFill>
                  <a:srgbClr val="9FABD3"/>
                </a:solidFill>
                <a:latin typeface="Trebuchet MS"/>
                <a:cs typeface="Trebuchet MS"/>
                <a:hlinkClick r:id="rId3"/>
              </a:rPr>
              <a:t>https://youtu.be/vIci3C4JkL0</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21" dirty="0">
                <a:latin typeface="Arial"/>
                <a:cs typeface="Arial"/>
              </a:rPr>
              <a:t>Making </a:t>
            </a:r>
            <a:r>
              <a:rPr sz="1209" b="1" spc="138" dirty="0">
                <a:latin typeface="Arial"/>
                <a:cs typeface="Arial"/>
              </a:rPr>
              <a:t>the “Not </a:t>
            </a:r>
            <a:r>
              <a:rPr sz="1209" b="1" spc="121" dirty="0">
                <a:latin typeface="Arial"/>
                <a:cs typeface="Arial"/>
              </a:rPr>
              <a:t>Hotdog”</a:t>
            </a:r>
            <a:r>
              <a:rPr sz="1209" b="1" spc="103"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24" dirty="0">
                <a:solidFill>
                  <a:srgbClr val="9FABD3"/>
                </a:solidFill>
                <a:latin typeface="Trebuchet MS"/>
                <a:cs typeface="Trebuchet MS"/>
                <a:hlinkClick r:id="rId4"/>
              </a:rPr>
              <a:t>https://tinyurl.com/y97ajsac</a:t>
            </a:r>
            <a:endParaRPr sz="1209">
              <a:latin typeface="Trebuchet MS"/>
              <a:cs typeface="Trebuchet MS"/>
            </a:endParaRPr>
          </a:p>
        </p:txBody>
      </p:sp>
      <p:sp>
        <p:nvSpPr>
          <p:cNvPr id="4" name="object 4"/>
          <p:cNvSpPr txBox="1"/>
          <p:nvPr/>
        </p:nvSpPr>
        <p:spPr>
          <a:xfrm>
            <a:off x="419195" y="3919724"/>
            <a:ext cx="3121705" cy="512248"/>
          </a:xfrm>
          <a:prstGeom prst="rect">
            <a:avLst/>
          </a:prstGeom>
        </p:spPr>
        <p:txBody>
          <a:bodyPr vert="horz" wrap="square" lIns="0" tIns="75240" rIns="0" bIns="0" rtlCol="0">
            <a:spAutoFit/>
          </a:bodyPr>
          <a:lstStyle/>
          <a:p>
            <a:pPr marL="15356">
              <a:spcBef>
                <a:spcPts val="592"/>
              </a:spcBef>
            </a:pPr>
            <a:r>
              <a:rPr sz="1209" b="1" spc="67" dirty="0">
                <a:latin typeface="Arial"/>
                <a:cs typeface="Arial"/>
              </a:rPr>
              <a:t>XKCD </a:t>
            </a:r>
            <a:r>
              <a:rPr sz="1209" b="1" spc="-79" dirty="0">
                <a:latin typeface="Arial"/>
                <a:cs typeface="Arial"/>
              </a:rPr>
              <a:t>– </a:t>
            </a:r>
            <a:r>
              <a:rPr sz="1209" b="1" spc="85" dirty="0">
                <a:latin typeface="Arial"/>
                <a:cs typeface="Arial"/>
              </a:rPr>
              <a:t>Traveling </a:t>
            </a:r>
            <a:r>
              <a:rPr sz="1209" b="1" spc="103" dirty="0">
                <a:latin typeface="Arial"/>
                <a:cs typeface="Arial"/>
              </a:rPr>
              <a:t>Salesman</a:t>
            </a:r>
            <a:r>
              <a:rPr sz="1209" b="1" spc="-18" dirty="0">
                <a:latin typeface="Arial"/>
                <a:cs typeface="Arial"/>
              </a:rPr>
              <a:t> </a:t>
            </a:r>
            <a:r>
              <a:rPr sz="1209" b="1" spc="109" dirty="0">
                <a:latin typeface="Arial"/>
                <a:cs typeface="Arial"/>
              </a:rPr>
              <a:t>Problem</a:t>
            </a:r>
            <a:endParaRPr sz="1209">
              <a:latin typeface="Arial"/>
              <a:cs typeface="Arial"/>
            </a:endParaRPr>
          </a:p>
          <a:p>
            <a:pPr marL="15356">
              <a:spcBef>
                <a:spcPts val="472"/>
              </a:spcBef>
            </a:pPr>
            <a:r>
              <a:rPr sz="1209" i="1" spc="18" dirty="0">
                <a:solidFill>
                  <a:srgbClr val="9FABD3"/>
                </a:solidFill>
                <a:latin typeface="Trebuchet MS"/>
                <a:cs typeface="Trebuchet MS"/>
                <a:hlinkClick r:id="rId5"/>
              </a:rPr>
              <a:t>https://www.xkcd.com/399/</a:t>
            </a:r>
            <a:endParaRPr sz="1209">
              <a:latin typeface="Trebuchet MS"/>
              <a:cs typeface="Trebuchet MS"/>
            </a:endParaRPr>
          </a:p>
        </p:txBody>
      </p:sp>
      <p:sp>
        <p:nvSpPr>
          <p:cNvPr id="5" name="object 5"/>
          <p:cNvSpPr txBox="1"/>
          <p:nvPr/>
        </p:nvSpPr>
        <p:spPr>
          <a:xfrm>
            <a:off x="419195" y="4653703"/>
            <a:ext cx="2213447" cy="1270160"/>
          </a:xfrm>
          <a:prstGeom prst="rect">
            <a:avLst/>
          </a:prstGeom>
        </p:spPr>
        <p:txBody>
          <a:bodyPr vert="horz" wrap="square" lIns="0" tIns="76776" rIns="0" bIns="0" rtlCol="0">
            <a:spAutoFit/>
          </a:bodyPr>
          <a:lstStyle/>
          <a:p>
            <a:pPr marL="15356">
              <a:spcBef>
                <a:spcPts val="605"/>
              </a:spcBef>
            </a:pPr>
            <a:r>
              <a:rPr sz="1209" b="1" spc="67" dirty="0">
                <a:latin typeface="Arial"/>
                <a:cs typeface="Arial"/>
              </a:rPr>
              <a:t>XKCD </a:t>
            </a:r>
            <a:r>
              <a:rPr sz="1209" b="1" spc="-79" dirty="0">
                <a:latin typeface="Arial"/>
                <a:cs typeface="Arial"/>
              </a:rPr>
              <a:t>–</a:t>
            </a:r>
            <a:r>
              <a:rPr sz="1209" b="1" spc="91" dirty="0">
                <a:latin typeface="Arial"/>
                <a:cs typeface="Arial"/>
              </a:rPr>
              <a:t> </a:t>
            </a:r>
            <a:r>
              <a:rPr sz="1209" b="1" spc="103" dirty="0">
                <a:latin typeface="Arial"/>
                <a:cs typeface="Arial"/>
              </a:rPr>
              <a:t>NP-Complete</a:t>
            </a:r>
            <a:endParaRPr sz="1209">
              <a:latin typeface="Arial"/>
              <a:cs typeface="Arial"/>
            </a:endParaRPr>
          </a:p>
          <a:p>
            <a:pPr marL="15356">
              <a:spcBef>
                <a:spcPts val="484"/>
              </a:spcBef>
            </a:pPr>
            <a:r>
              <a:rPr sz="1209" i="1" spc="18" dirty="0">
                <a:solidFill>
                  <a:srgbClr val="9FABD3"/>
                </a:solidFill>
                <a:latin typeface="Trebuchet MS"/>
                <a:cs typeface="Trebuchet MS"/>
                <a:hlinkClick r:id="rId6"/>
              </a:rPr>
              <a:t>https://www.xkcd.com/287/</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spc="67" dirty="0">
                <a:latin typeface="Arial"/>
                <a:cs typeface="Arial"/>
              </a:rPr>
              <a:t>XKCD </a:t>
            </a:r>
            <a:r>
              <a:rPr sz="1209" b="1" spc="-79" dirty="0">
                <a:latin typeface="Arial"/>
                <a:cs typeface="Arial"/>
              </a:rPr>
              <a:t>– </a:t>
            </a:r>
            <a:r>
              <a:rPr sz="1209" b="1" spc="109" dirty="0">
                <a:latin typeface="Arial"/>
                <a:cs typeface="Arial"/>
              </a:rPr>
              <a:t>Machine</a:t>
            </a:r>
            <a:r>
              <a:rPr sz="1209" b="1" spc="-54" dirty="0">
                <a:latin typeface="Arial"/>
                <a:cs typeface="Arial"/>
              </a:rPr>
              <a:t> </a:t>
            </a:r>
            <a:r>
              <a:rPr sz="1209" b="1" spc="103" dirty="0">
                <a:latin typeface="Arial"/>
                <a:cs typeface="Arial"/>
              </a:rPr>
              <a:t>Learning</a:t>
            </a:r>
            <a:endParaRPr sz="1209">
              <a:latin typeface="Arial"/>
              <a:cs typeface="Arial"/>
            </a:endParaRPr>
          </a:p>
          <a:p>
            <a:pPr marL="15356">
              <a:spcBef>
                <a:spcPts val="484"/>
              </a:spcBef>
            </a:pPr>
            <a:r>
              <a:rPr sz="1209" i="1" spc="18" dirty="0">
                <a:solidFill>
                  <a:srgbClr val="9FABD3"/>
                </a:solidFill>
                <a:latin typeface="Trebuchet MS"/>
                <a:cs typeface="Trebuchet MS"/>
                <a:hlinkClick r:id="rId7"/>
              </a:rPr>
              <a:t>https://xkcd.com/1838/</a:t>
            </a:r>
            <a:endParaRPr sz="1209">
              <a:latin typeface="Trebuchet MS"/>
              <a:cs typeface="Trebuchet MS"/>
            </a:endParaRPr>
          </a:p>
        </p:txBody>
      </p:sp>
      <p:sp>
        <p:nvSpPr>
          <p:cNvPr id="6" name="object 6"/>
          <p:cNvSpPr/>
          <p:nvPr/>
        </p:nvSpPr>
        <p:spPr>
          <a:xfrm>
            <a:off x="6343218" y="1618292"/>
            <a:ext cx="5343597" cy="2363160"/>
          </a:xfrm>
          <a:prstGeom prst="rect">
            <a:avLst/>
          </a:prstGeom>
          <a:blipFill>
            <a:blip r:embed="rId8" cstate="print"/>
            <a:stretch>
              <a:fillRect/>
            </a:stretch>
          </a:blipFill>
        </p:spPr>
        <p:txBody>
          <a:bodyPr wrap="square" lIns="0" tIns="0" rIns="0" bIns="0" rtlCol="0"/>
          <a:lstStyle/>
          <a:p>
            <a:endParaRPr sz="2176"/>
          </a:p>
        </p:txBody>
      </p:sp>
      <p:sp>
        <p:nvSpPr>
          <p:cNvPr id="7" name="object 7"/>
          <p:cNvSpPr txBox="1"/>
          <p:nvPr/>
        </p:nvSpPr>
        <p:spPr>
          <a:xfrm>
            <a:off x="10375485" y="4012163"/>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54" dirty="0">
                <a:latin typeface="Tahoma"/>
                <a:cs typeface="Tahoma"/>
              </a:rPr>
              <a:t> </a:t>
            </a:r>
            <a:r>
              <a:rPr sz="967" spc="79" dirty="0">
                <a:latin typeface="Tahoma"/>
                <a:cs typeface="Tahoma"/>
              </a:rPr>
              <a:t>xkcd.com</a:t>
            </a:r>
            <a:endParaRPr sz="967">
              <a:latin typeface="Tahoma"/>
              <a:cs typeface="Tahoma"/>
            </a:endParaRPr>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171</a:t>
            </a:fld>
            <a:endParaRPr spc="302"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211164" cy="462102"/>
          </a:xfrm>
          <a:prstGeom prst="rect">
            <a:avLst/>
          </a:prstGeom>
        </p:spPr>
        <p:txBody>
          <a:bodyPr vert="horz" wrap="square" lIns="0" tIns="15355" rIns="0" bIns="0" rtlCol="0" anchor="b" anchorCtr="0">
            <a:spAutoFit/>
          </a:bodyPr>
          <a:lstStyle/>
          <a:p>
            <a:pPr marL="15356">
              <a:spcBef>
                <a:spcPts val="121"/>
              </a:spcBef>
            </a:pPr>
            <a:r>
              <a:rPr spc="169" dirty="0">
                <a:solidFill>
                  <a:schemeClr val="tx1">
                    <a:lumMod val="95000"/>
                    <a:lumOff val="5000"/>
                  </a:schemeClr>
                </a:solidFill>
              </a:rPr>
              <a:t>YouTube </a:t>
            </a:r>
            <a:r>
              <a:rPr spc="230" dirty="0">
                <a:solidFill>
                  <a:schemeClr val="tx1">
                    <a:lumMod val="95000"/>
                    <a:lumOff val="5000"/>
                  </a:schemeClr>
                </a:solidFill>
              </a:rPr>
              <a:t>Channels </a:t>
            </a:r>
            <a:r>
              <a:rPr spc="302" dirty="0">
                <a:solidFill>
                  <a:schemeClr val="tx1">
                    <a:lumMod val="95000"/>
                    <a:lumOff val="5000"/>
                  </a:schemeClr>
                </a:solidFill>
              </a:rPr>
              <a:t>and</a:t>
            </a:r>
            <a:r>
              <a:rPr spc="212" dirty="0">
                <a:solidFill>
                  <a:schemeClr val="tx1">
                    <a:lumMod val="95000"/>
                    <a:lumOff val="5000"/>
                  </a:schemeClr>
                </a:solidFill>
              </a:rPr>
              <a:t> </a:t>
            </a:r>
            <a:r>
              <a:rPr spc="230" dirty="0">
                <a:solidFill>
                  <a:schemeClr val="tx1">
                    <a:lumMod val="95000"/>
                    <a:lumOff val="5000"/>
                  </a:schemeClr>
                </a:solidFill>
              </a:rPr>
              <a:t>Videos</a:t>
            </a:r>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172</a:t>
            </a:fld>
            <a:endParaRPr spc="302" dirty="0"/>
          </a:p>
        </p:txBody>
      </p:sp>
      <p:sp>
        <p:nvSpPr>
          <p:cNvPr id="3" name="object 3"/>
          <p:cNvSpPr txBox="1"/>
          <p:nvPr/>
        </p:nvSpPr>
        <p:spPr>
          <a:xfrm>
            <a:off x="426873" y="1340366"/>
            <a:ext cx="6364715" cy="2298951"/>
          </a:xfrm>
          <a:prstGeom prst="rect">
            <a:avLst/>
          </a:prstGeom>
        </p:spPr>
        <p:txBody>
          <a:bodyPr vert="horz" wrap="square" lIns="0" tIns="15355" rIns="0" bIns="0" rtlCol="0">
            <a:spAutoFit/>
          </a:bodyPr>
          <a:lstStyle/>
          <a:p>
            <a:pPr marL="15356" marR="3308358">
              <a:lnSpc>
                <a:spcPct val="133300"/>
              </a:lnSpc>
              <a:spcBef>
                <a:spcPts val="121"/>
              </a:spcBef>
            </a:pPr>
            <a:r>
              <a:rPr sz="1390" b="1" spc="127" dirty="0">
                <a:latin typeface="Arial"/>
                <a:cs typeface="Arial"/>
              </a:rPr>
              <a:t>Thomas Nield  </a:t>
            </a:r>
            <a:r>
              <a:rPr sz="1390" b="1" spc="133" dirty="0">
                <a:solidFill>
                  <a:srgbClr val="9FABD3"/>
                </a:solidFill>
                <a:latin typeface="Arial"/>
                <a:cs typeface="Arial"/>
                <a:hlinkClick r:id="rId2"/>
              </a:rPr>
              <a:t>https://youtu.be/F6RiAN1A8n0</a:t>
            </a:r>
            <a:endParaRPr sz="1390">
              <a:latin typeface="Arial"/>
              <a:cs typeface="Arial"/>
            </a:endParaRPr>
          </a:p>
          <a:p>
            <a:pPr>
              <a:lnSpc>
                <a:spcPct val="100000"/>
              </a:lnSpc>
            </a:pPr>
            <a:endParaRPr sz="1935">
              <a:latin typeface="Times New Roman"/>
              <a:cs typeface="Times New Roman"/>
            </a:endParaRPr>
          </a:p>
          <a:p>
            <a:pPr marL="15356" marR="2020025">
              <a:lnSpc>
                <a:spcPct val="134100"/>
              </a:lnSpc>
            </a:pPr>
            <a:r>
              <a:rPr sz="1390" b="1" spc="121" dirty="0">
                <a:latin typeface="Arial"/>
                <a:cs typeface="Arial"/>
              </a:rPr>
              <a:t>Brandon Rohrer  </a:t>
            </a:r>
            <a:r>
              <a:rPr sz="1390" b="1" spc="127" dirty="0">
                <a:solidFill>
                  <a:srgbClr val="9FABD3"/>
                </a:solidFill>
                <a:latin typeface="Arial"/>
                <a:cs typeface="Arial"/>
                <a:hlinkClick r:id="rId3"/>
              </a:rPr>
              <a:t>https://www.youtube.com/c/BrandonRohrer</a:t>
            </a:r>
            <a:endParaRPr sz="1390">
              <a:latin typeface="Arial"/>
              <a:cs typeface="Arial"/>
            </a:endParaRPr>
          </a:p>
          <a:p>
            <a:pPr>
              <a:spcBef>
                <a:spcPts val="67"/>
              </a:spcBef>
            </a:pPr>
            <a:endParaRPr sz="1874">
              <a:latin typeface="Times New Roman"/>
              <a:cs typeface="Times New Roman"/>
            </a:endParaRPr>
          </a:p>
          <a:p>
            <a:pPr marL="15356" marR="6142">
              <a:lnSpc>
                <a:spcPct val="134100"/>
              </a:lnSpc>
            </a:pPr>
            <a:r>
              <a:rPr sz="1390" b="1" spc="133" dirty="0">
                <a:latin typeface="Arial"/>
                <a:cs typeface="Arial"/>
              </a:rPr>
              <a:t>3Blue1Brown  </a:t>
            </a:r>
            <a:r>
              <a:rPr sz="1390" b="1" spc="115" dirty="0">
                <a:solidFill>
                  <a:srgbClr val="9FABD3"/>
                </a:solidFill>
                <a:latin typeface="Arial"/>
                <a:cs typeface="Arial"/>
                <a:hlinkClick r:id="rId4"/>
              </a:rPr>
              <a:t>https://www.youtube.com/channel/UCYO_jab_esuFRV4b17AJtAw</a:t>
            </a:r>
            <a:endParaRPr sz="1390">
              <a:latin typeface="Arial"/>
              <a:cs typeface="Arial"/>
            </a:endParaRPr>
          </a:p>
        </p:txBody>
      </p:sp>
      <p:sp>
        <p:nvSpPr>
          <p:cNvPr id="4" name="object 4"/>
          <p:cNvSpPr txBox="1"/>
          <p:nvPr/>
        </p:nvSpPr>
        <p:spPr>
          <a:xfrm>
            <a:off x="426872" y="3890858"/>
            <a:ext cx="5779684" cy="2291769"/>
          </a:xfrm>
          <a:prstGeom prst="rect">
            <a:avLst/>
          </a:prstGeom>
        </p:spPr>
        <p:txBody>
          <a:bodyPr vert="horz" wrap="square" lIns="0" tIns="15355" rIns="0" bIns="0" rtlCol="0">
            <a:spAutoFit/>
          </a:bodyPr>
          <a:lstStyle/>
          <a:p>
            <a:pPr marL="15356" marR="6142">
              <a:lnSpc>
                <a:spcPct val="133300"/>
              </a:lnSpc>
              <a:spcBef>
                <a:spcPts val="121"/>
              </a:spcBef>
            </a:pPr>
            <a:r>
              <a:rPr sz="1390" b="1" spc="79" dirty="0">
                <a:latin typeface="Arial"/>
                <a:cs typeface="Arial"/>
              </a:rPr>
              <a:t>YouTube </a:t>
            </a:r>
            <a:r>
              <a:rPr sz="1390" b="1" spc="-79" dirty="0">
                <a:latin typeface="Arial"/>
                <a:cs typeface="Arial"/>
              </a:rPr>
              <a:t>– </a:t>
            </a:r>
            <a:r>
              <a:rPr sz="1390" b="1" spc="91" dirty="0">
                <a:latin typeface="Arial"/>
                <a:cs typeface="Arial"/>
              </a:rPr>
              <a:t>P vs </a:t>
            </a:r>
            <a:r>
              <a:rPr sz="1390" b="1" spc="121" dirty="0">
                <a:latin typeface="Arial"/>
                <a:cs typeface="Arial"/>
              </a:rPr>
              <a:t>NP </a:t>
            </a:r>
            <a:r>
              <a:rPr sz="1390" b="1" spc="145" dirty="0">
                <a:latin typeface="Arial"/>
                <a:cs typeface="Arial"/>
              </a:rPr>
              <a:t>and </a:t>
            </a:r>
            <a:r>
              <a:rPr sz="1390" b="1" spc="169" dirty="0">
                <a:latin typeface="Arial"/>
                <a:cs typeface="Arial"/>
              </a:rPr>
              <a:t>the </a:t>
            </a:r>
            <a:r>
              <a:rPr sz="1390" b="1" spc="133" dirty="0">
                <a:latin typeface="Arial"/>
                <a:cs typeface="Arial"/>
              </a:rPr>
              <a:t>Computational </a:t>
            </a:r>
            <a:r>
              <a:rPr sz="1390" b="1" spc="127" dirty="0">
                <a:latin typeface="Arial"/>
                <a:cs typeface="Arial"/>
              </a:rPr>
              <a:t>Complexity </a:t>
            </a:r>
            <a:r>
              <a:rPr sz="1390" b="1" spc="121" dirty="0">
                <a:latin typeface="Arial"/>
                <a:cs typeface="Arial"/>
              </a:rPr>
              <a:t>Zoo  </a:t>
            </a:r>
            <a:r>
              <a:rPr sz="1390" b="1" spc="133" dirty="0">
                <a:solidFill>
                  <a:srgbClr val="9FABD3"/>
                </a:solidFill>
                <a:latin typeface="Arial"/>
                <a:cs typeface="Arial"/>
                <a:hlinkClick r:id="rId5"/>
              </a:rPr>
              <a:t>https://youtu.be/YX40hbAHx3s</a:t>
            </a:r>
            <a:endParaRPr sz="1390">
              <a:latin typeface="Arial"/>
              <a:cs typeface="Arial"/>
            </a:endParaRPr>
          </a:p>
          <a:p>
            <a:pPr>
              <a:lnSpc>
                <a:spcPct val="100000"/>
              </a:lnSpc>
            </a:pPr>
            <a:endParaRPr sz="1935">
              <a:latin typeface="Times New Roman"/>
              <a:cs typeface="Times New Roman"/>
            </a:endParaRPr>
          </a:p>
          <a:p>
            <a:pPr marL="15356" marR="1158578">
              <a:lnSpc>
                <a:spcPct val="1341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33" dirty="0">
                <a:latin typeface="Arial"/>
                <a:cs typeface="Arial"/>
              </a:rPr>
              <a:t>Problem</a:t>
            </a:r>
            <a:r>
              <a:rPr sz="1390" b="1" spc="18" dirty="0">
                <a:latin typeface="Arial"/>
                <a:cs typeface="Arial"/>
              </a:rPr>
              <a:t> </a:t>
            </a:r>
            <a:r>
              <a:rPr sz="1390" b="1" spc="115" dirty="0">
                <a:latin typeface="Arial"/>
                <a:cs typeface="Arial"/>
              </a:rPr>
              <a:t>Visualization  </a:t>
            </a:r>
            <a:r>
              <a:rPr sz="1390" b="1" spc="127" dirty="0">
                <a:solidFill>
                  <a:srgbClr val="9FABD3"/>
                </a:solidFill>
                <a:latin typeface="Arial"/>
                <a:cs typeface="Arial"/>
                <a:hlinkClick r:id="rId6"/>
              </a:rPr>
              <a:t>https://youtu.be/SC5CX8drAtU</a:t>
            </a:r>
            <a:endParaRPr sz="1390">
              <a:latin typeface="Arial"/>
              <a:cs typeface="Arial"/>
            </a:endParaRPr>
          </a:p>
          <a:p>
            <a:pPr>
              <a:spcBef>
                <a:spcPts val="12"/>
              </a:spcBef>
            </a:pPr>
            <a:endParaRPr sz="1935">
              <a:latin typeface="Times New Roman"/>
              <a:cs typeface="Times New Roman"/>
            </a:endParaRPr>
          </a:p>
          <a:p>
            <a:pPr marL="15356" marR="1142454">
              <a:lnSpc>
                <a:spcPct val="1333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63" dirty="0">
                <a:latin typeface="Arial"/>
                <a:cs typeface="Arial"/>
              </a:rPr>
              <a:t>w/ </a:t>
            </a:r>
            <a:r>
              <a:rPr sz="1390" b="1" spc="187" dirty="0">
                <a:latin typeface="Arial"/>
                <a:cs typeface="Arial"/>
              </a:rPr>
              <a:t>1000 </a:t>
            </a:r>
            <a:r>
              <a:rPr sz="1390" b="1" spc="97" dirty="0">
                <a:latin typeface="Arial"/>
                <a:cs typeface="Arial"/>
              </a:rPr>
              <a:t>Cities</a:t>
            </a:r>
            <a:r>
              <a:rPr sz="1390" b="1" spc="-145" dirty="0">
                <a:latin typeface="Arial"/>
                <a:cs typeface="Arial"/>
              </a:rPr>
              <a:t> </a:t>
            </a:r>
            <a:r>
              <a:rPr sz="1390" b="1" spc="133" dirty="0">
                <a:latin typeface="Arial"/>
                <a:cs typeface="Arial"/>
              </a:rPr>
              <a:t>(Video)  </a:t>
            </a:r>
            <a:r>
              <a:rPr sz="1390" b="1" spc="121" dirty="0">
                <a:solidFill>
                  <a:srgbClr val="9FABD3"/>
                </a:solidFill>
                <a:latin typeface="Arial"/>
                <a:cs typeface="Arial"/>
                <a:hlinkClick r:id="rId7"/>
              </a:rPr>
              <a:t>https://youtu.be/W-aAjd8_bUc</a:t>
            </a:r>
            <a:endParaRPr sz="1390">
              <a:latin typeface="Arial"/>
              <a:cs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173</a:t>
            </a:fld>
            <a:endParaRPr sz="2176">
              <a:latin typeface="Arial"/>
              <a:cs typeface="Arial"/>
            </a:endParaRPr>
          </a:p>
        </p:txBody>
      </p:sp>
      <p:sp>
        <p:nvSpPr>
          <p:cNvPr id="3" name="object 3"/>
          <p:cNvSpPr txBox="1"/>
          <p:nvPr/>
        </p:nvSpPr>
        <p:spPr>
          <a:xfrm>
            <a:off x="419195" y="1639791"/>
            <a:ext cx="11297562" cy="4485840"/>
          </a:xfrm>
          <a:prstGeom prst="rect">
            <a:avLst/>
          </a:prstGeom>
        </p:spPr>
        <p:txBody>
          <a:bodyPr vert="horz" wrap="square" lIns="0" tIns="135125" rIns="0" bIns="0" rtlCol="0">
            <a:spAutoFit/>
          </a:bodyPr>
          <a:lstStyle/>
          <a:p>
            <a:pPr marL="15356">
              <a:spcBef>
                <a:spcPts val="1064"/>
              </a:spcBef>
            </a:pPr>
            <a:r>
              <a:rPr sz="2358" b="1" spc="206" dirty="0">
                <a:latin typeface="Arial"/>
                <a:cs typeface="Arial"/>
              </a:rPr>
              <a:t>Does </a:t>
            </a:r>
            <a:r>
              <a:rPr sz="2358" b="1" spc="212" dirty="0">
                <a:latin typeface="Arial"/>
                <a:cs typeface="Arial"/>
              </a:rPr>
              <a:t>A.I. Include Constraint</a:t>
            </a:r>
            <a:r>
              <a:rPr sz="2358" b="1" spc="48" dirty="0">
                <a:latin typeface="Arial"/>
                <a:cs typeface="Arial"/>
              </a:rPr>
              <a:t> </a:t>
            </a:r>
            <a:r>
              <a:rPr sz="2358" b="1" spc="151" dirty="0">
                <a:latin typeface="Arial"/>
                <a:cs typeface="Arial"/>
              </a:rPr>
              <a:t>Solvers?</a:t>
            </a:r>
            <a:endParaRPr sz="2358">
              <a:latin typeface="Arial"/>
              <a:cs typeface="Arial"/>
            </a:endParaRPr>
          </a:p>
          <a:p>
            <a:pPr marL="15356" marR="6142">
              <a:lnSpc>
                <a:spcPct val="77400"/>
              </a:lnSpc>
              <a:spcBef>
                <a:spcPts val="1578"/>
              </a:spcBef>
            </a:pPr>
            <a:r>
              <a:rPr sz="2358" spc="121" dirty="0">
                <a:solidFill>
                  <a:srgbClr val="9FABD3"/>
                </a:solidFill>
                <a:latin typeface="Tahoma"/>
                <a:cs typeface="Tahoma"/>
                <a:hlinkClick r:id="rId2"/>
              </a:rPr>
              <a:t>https://www.optaplanner.org/blog/2017/09/07/DoesAIIncludeConstraintSolv </a:t>
            </a:r>
            <a:r>
              <a:rPr sz="2358" spc="121" dirty="0">
                <a:solidFill>
                  <a:srgbClr val="9FABD3"/>
                </a:solidFill>
                <a:latin typeface="Tahoma"/>
                <a:cs typeface="Tahoma"/>
              </a:rPr>
              <a:t> </a:t>
            </a:r>
            <a:r>
              <a:rPr sz="2358" spc="157" dirty="0">
                <a:solidFill>
                  <a:srgbClr val="9FABD3"/>
                </a:solidFill>
                <a:latin typeface="Tahoma"/>
                <a:cs typeface="Tahoma"/>
                <a:hlinkClick r:id="rId2"/>
              </a:rPr>
              <a:t>ers.html</a:t>
            </a:r>
            <a:endParaRPr sz="2358">
              <a:latin typeface="Tahoma"/>
              <a:cs typeface="Tahoma"/>
            </a:endParaRPr>
          </a:p>
          <a:p>
            <a:pPr>
              <a:lnSpc>
                <a:spcPct val="100000"/>
              </a:lnSpc>
            </a:pPr>
            <a:endParaRPr sz="2660">
              <a:latin typeface="Times New Roman"/>
              <a:cs typeface="Times New Roman"/>
            </a:endParaRPr>
          </a:p>
          <a:p>
            <a:pPr marL="15356">
              <a:spcBef>
                <a:spcPts val="1663"/>
              </a:spcBef>
            </a:pPr>
            <a:r>
              <a:rPr sz="2358" b="1" spc="187" dirty="0">
                <a:latin typeface="Arial"/>
                <a:cs typeface="Arial"/>
              </a:rPr>
              <a:t>Can </a:t>
            </a:r>
            <a:r>
              <a:rPr sz="2358" b="1" spc="109" dirty="0">
                <a:latin typeface="Arial"/>
                <a:cs typeface="Arial"/>
              </a:rPr>
              <a:t>You </a:t>
            </a:r>
            <a:r>
              <a:rPr sz="2358" b="1" spc="284" dirty="0">
                <a:latin typeface="Arial"/>
                <a:cs typeface="Arial"/>
              </a:rPr>
              <a:t>Make </a:t>
            </a:r>
            <a:r>
              <a:rPr sz="2358" b="1" spc="157" dirty="0">
                <a:latin typeface="Arial"/>
                <a:cs typeface="Arial"/>
              </a:rPr>
              <a:t>Swiss </a:t>
            </a:r>
            <a:r>
              <a:rPr sz="2358" b="1" spc="145" dirty="0">
                <a:latin typeface="Arial"/>
                <a:cs typeface="Arial"/>
              </a:rPr>
              <a:t>Trains </a:t>
            </a:r>
            <a:r>
              <a:rPr sz="2358" b="1" spc="193" dirty="0">
                <a:latin typeface="Arial"/>
                <a:cs typeface="Arial"/>
              </a:rPr>
              <a:t>Even </a:t>
            </a:r>
            <a:r>
              <a:rPr sz="2358" b="1" spc="266" dirty="0">
                <a:latin typeface="Arial"/>
                <a:cs typeface="Arial"/>
              </a:rPr>
              <a:t>More</a:t>
            </a:r>
            <a:r>
              <a:rPr sz="2358" b="1" spc="138" dirty="0">
                <a:latin typeface="Arial"/>
                <a:cs typeface="Arial"/>
              </a:rPr>
              <a:t> </a:t>
            </a:r>
            <a:r>
              <a:rPr sz="2358" b="1" spc="181" dirty="0">
                <a:latin typeface="Arial"/>
                <a:cs typeface="Arial"/>
              </a:rPr>
              <a:t>Punctual?</a:t>
            </a:r>
            <a:endParaRPr sz="2358">
              <a:latin typeface="Arial"/>
              <a:cs typeface="Arial"/>
            </a:endParaRPr>
          </a:p>
          <a:p>
            <a:pPr marL="15356" marR="174286">
              <a:lnSpc>
                <a:spcPct val="77400"/>
              </a:lnSpc>
              <a:spcBef>
                <a:spcPts val="1578"/>
              </a:spcBef>
            </a:pPr>
            <a:r>
              <a:rPr sz="2358" spc="138" dirty="0">
                <a:solidFill>
                  <a:srgbClr val="9FABD3"/>
                </a:solidFill>
                <a:latin typeface="Tahoma"/>
                <a:cs typeface="Tahoma"/>
                <a:hlinkClick r:id="rId3"/>
              </a:rPr>
              <a:t>https://medium.com/crowdai/can-you-make-swiss-trains-even-more-punct </a:t>
            </a:r>
            <a:r>
              <a:rPr sz="2358" spc="138" dirty="0">
                <a:solidFill>
                  <a:srgbClr val="9FABD3"/>
                </a:solidFill>
                <a:latin typeface="Tahoma"/>
                <a:cs typeface="Tahoma"/>
              </a:rPr>
              <a:t> </a:t>
            </a:r>
            <a:r>
              <a:rPr sz="2358" spc="187" dirty="0">
                <a:solidFill>
                  <a:srgbClr val="9FABD3"/>
                </a:solidFill>
                <a:latin typeface="Tahoma"/>
                <a:cs typeface="Tahoma"/>
                <a:hlinkClick r:id="rId3"/>
              </a:rPr>
              <a:t>ual-ec9aa73d6e35</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247" dirty="0">
                <a:latin typeface="Arial"/>
                <a:cs typeface="Arial"/>
              </a:rPr>
              <a:t>SkyNet</a:t>
            </a:r>
            <a:r>
              <a:rPr sz="2358" b="1" spc="103" dirty="0">
                <a:latin typeface="Arial"/>
                <a:cs typeface="Arial"/>
              </a:rPr>
              <a:t> </a:t>
            </a:r>
            <a:r>
              <a:rPr sz="2358" b="1" spc="224" dirty="0">
                <a:latin typeface="Arial"/>
                <a:cs typeface="Arial"/>
              </a:rPr>
              <a:t>Salesman</a:t>
            </a:r>
            <a:endParaRPr sz="2358">
              <a:latin typeface="Arial"/>
              <a:cs typeface="Arial"/>
            </a:endParaRPr>
          </a:p>
          <a:p>
            <a:pPr marL="15356">
              <a:spcBef>
                <a:spcPts val="931"/>
              </a:spcBef>
            </a:pPr>
            <a:r>
              <a:rPr sz="2358" spc="133" dirty="0">
                <a:solidFill>
                  <a:srgbClr val="9FABD3"/>
                </a:solidFill>
                <a:latin typeface="Tahoma"/>
                <a:cs typeface="Tahoma"/>
                <a:hlinkClick r:id="rId4"/>
              </a:rPr>
              <a:t>https://multithreaded.stitchfix.com/blog/2016/07/21/skynet-salesman/</a:t>
            </a:r>
            <a:endParaRPr sz="2358">
              <a:latin typeface="Tahoma"/>
              <a:cs typeface="Tahoma"/>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174</a:t>
            </a:fld>
            <a:endParaRPr sz="2176">
              <a:latin typeface="Arial"/>
              <a:cs typeface="Arial"/>
            </a:endParaRPr>
          </a:p>
        </p:txBody>
      </p:sp>
      <p:sp>
        <p:nvSpPr>
          <p:cNvPr id="3" name="object 3"/>
          <p:cNvSpPr txBox="1"/>
          <p:nvPr/>
        </p:nvSpPr>
        <p:spPr>
          <a:xfrm>
            <a:off x="419195" y="1654225"/>
            <a:ext cx="10991226" cy="4062712"/>
          </a:xfrm>
          <a:prstGeom prst="rect">
            <a:avLst/>
          </a:prstGeom>
        </p:spPr>
        <p:txBody>
          <a:bodyPr vert="horz" wrap="square" lIns="0" tIns="126680" rIns="0" bIns="0" rtlCol="0">
            <a:spAutoFit/>
          </a:bodyPr>
          <a:lstStyle/>
          <a:p>
            <a:pPr marL="15356">
              <a:spcBef>
                <a:spcPts val="998"/>
              </a:spcBef>
            </a:pPr>
            <a:r>
              <a:rPr sz="2116" b="1" spc="175" dirty="0">
                <a:latin typeface="Arial"/>
                <a:cs typeface="Arial"/>
              </a:rPr>
              <a:t>Essential </a:t>
            </a:r>
            <a:r>
              <a:rPr sz="2116" b="1" spc="296" dirty="0">
                <a:latin typeface="Arial"/>
                <a:cs typeface="Arial"/>
              </a:rPr>
              <a:t>Math </a:t>
            </a:r>
            <a:r>
              <a:rPr sz="2116" b="1" spc="206" dirty="0">
                <a:latin typeface="Arial"/>
                <a:cs typeface="Arial"/>
              </a:rPr>
              <a:t>for </a:t>
            </a:r>
            <a:r>
              <a:rPr sz="2116" b="1" spc="272" dirty="0">
                <a:latin typeface="Arial"/>
                <a:cs typeface="Arial"/>
              </a:rPr>
              <a:t>Data</a:t>
            </a:r>
            <a:r>
              <a:rPr sz="2116" b="1" spc="-30" dirty="0">
                <a:latin typeface="Arial"/>
                <a:cs typeface="Arial"/>
              </a:rPr>
              <a:t> </a:t>
            </a:r>
            <a:r>
              <a:rPr sz="2116" b="1" spc="175" dirty="0">
                <a:latin typeface="Arial"/>
                <a:cs typeface="Arial"/>
              </a:rPr>
              <a:t>Science</a:t>
            </a:r>
            <a:endParaRPr sz="2116">
              <a:latin typeface="Arial"/>
              <a:cs typeface="Arial"/>
            </a:endParaRPr>
          </a:p>
          <a:p>
            <a:pPr marL="15356" marR="6142">
              <a:lnSpc>
                <a:spcPct val="78600"/>
              </a:lnSpc>
              <a:spcBef>
                <a:spcPts val="1427"/>
              </a:spcBef>
            </a:pPr>
            <a:r>
              <a:rPr sz="2116" spc="138" dirty="0">
                <a:solidFill>
                  <a:srgbClr val="9FABD3"/>
                </a:solidFill>
                <a:latin typeface="Tahoma"/>
                <a:cs typeface="Tahoma"/>
                <a:hlinkClick r:id="rId2"/>
              </a:rPr>
              <a:t>https://towardsdatascience.com/essential-math-for-data-science-why-and-how-e </a:t>
            </a:r>
            <a:r>
              <a:rPr sz="2116" spc="138" dirty="0">
                <a:solidFill>
                  <a:srgbClr val="9FABD3"/>
                </a:solidFill>
                <a:latin typeface="Tahoma"/>
                <a:cs typeface="Tahoma"/>
              </a:rPr>
              <a:t> </a:t>
            </a:r>
            <a:r>
              <a:rPr sz="2116" spc="187" dirty="0">
                <a:solidFill>
                  <a:srgbClr val="9FABD3"/>
                </a:solidFill>
                <a:latin typeface="Tahoma"/>
                <a:cs typeface="Tahoma"/>
                <a:hlinkClick r:id="rId2"/>
              </a:rPr>
              <a:t>88271367fbd</a:t>
            </a:r>
            <a:endParaRPr sz="2116">
              <a:latin typeface="Tahoma"/>
              <a:cs typeface="Tahoma"/>
            </a:endParaRPr>
          </a:p>
          <a:p>
            <a:pPr>
              <a:lnSpc>
                <a:spcPct val="100000"/>
              </a:lnSpc>
            </a:pPr>
            <a:endParaRPr sz="2418">
              <a:latin typeface="Times New Roman"/>
              <a:cs typeface="Times New Roman"/>
            </a:endParaRPr>
          </a:p>
          <a:p>
            <a:pPr marL="15356">
              <a:spcBef>
                <a:spcPts val="1536"/>
              </a:spcBef>
            </a:pPr>
            <a:r>
              <a:rPr sz="2116" b="1" spc="224" dirty="0">
                <a:latin typeface="Arial"/>
                <a:cs typeface="Arial"/>
              </a:rPr>
              <a:t>The </a:t>
            </a:r>
            <a:r>
              <a:rPr sz="2116" b="1" spc="218" dirty="0">
                <a:latin typeface="Arial"/>
                <a:cs typeface="Arial"/>
              </a:rPr>
              <a:t>Unreasonable </a:t>
            </a:r>
            <a:r>
              <a:rPr sz="2116" b="1" spc="230" dirty="0">
                <a:latin typeface="Arial"/>
                <a:cs typeface="Arial"/>
              </a:rPr>
              <a:t>Reputation </a:t>
            </a:r>
            <a:r>
              <a:rPr sz="2116" b="1" spc="200" dirty="0">
                <a:latin typeface="Arial"/>
                <a:cs typeface="Arial"/>
              </a:rPr>
              <a:t>of </a:t>
            </a:r>
            <a:r>
              <a:rPr sz="2116" b="1" spc="230" dirty="0">
                <a:latin typeface="Arial"/>
                <a:cs typeface="Arial"/>
              </a:rPr>
              <a:t>Neural</a:t>
            </a:r>
            <a:r>
              <a:rPr sz="2116" b="1" spc="-73" dirty="0">
                <a:latin typeface="Arial"/>
                <a:cs typeface="Arial"/>
              </a:rPr>
              <a:t> </a:t>
            </a:r>
            <a:r>
              <a:rPr sz="2116" b="1" spc="242" dirty="0">
                <a:latin typeface="Arial"/>
                <a:cs typeface="Arial"/>
              </a:rPr>
              <a:t>Networks</a:t>
            </a:r>
            <a:endParaRPr sz="2116">
              <a:latin typeface="Arial"/>
              <a:cs typeface="Arial"/>
            </a:endParaRPr>
          </a:p>
          <a:p>
            <a:pPr marL="15356">
              <a:spcBef>
                <a:spcPts val="895"/>
              </a:spcBef>
            </a:pPr>
            <a:r>
              <a:rPr sz="2116" spc="138" dirty="0">
                <a:solidFill>
                  <a:srgbClr val="9FABD3"/>
                </a:solidFill>
                <a:latin typeface="Tahoma"/>
                <a:cs typeface="Tahoma"/>
                <a:hlinkClick r:id="rId3"/>
              </a:rPr>
              <a:t>http://thinkingmachines.mit.edu/blog/unreasonable-reputation-neural-networks</a:t>
            </a:r>
            <a:endParaRPr sz="2116">
              <a:latin typeface="Tahoma"/>
              <a:cs typeface="Tahoma"/>
            </a:endParaRPr>
          </a:p>
          <a:p>
            <a:pPr>
              <a:lnSpc>
                <a:spcPct val="100000"/>
              </a:lnSpc>
            </a:pPr>
            <a:endParaRPr sz="2418">
              <a:latin typeface="Times New Roman"/>
              <a:cs typeface="Times New Roman"/>
            </a:endParaRPr>
          </a:p>
          <a:p>
            <a:pPr marL="15356">
              <a:spcBef>
                <a:spcPts val="1548"/>
              </a:spcBef>
            </a:pPr>
            <a:r>
              <a:rPr sz="2116" b="1" spc="236" dirty="0">
                <a:latin typeface="Arial"/>
                <a:cs typeface="Arial"/>
              </a:rPr>
              <a:t>Mario </a:t>
            </a:r>
            <a:r>
              <a:rPr sz="2116" b="1" spc="121" dirty="0">
                <a:latin typeface="Arial"/>
                <a:cs typeface="Arial"/>
              </a:rPr>
              <a:t>is </a:t>
            </a:r>
            <a:r>
              <a:rPr sz="2116" b="1" spc="242" dirty="0">
                <a:latin typeface="Arial"/>
                <a:cs typeface="Arial"/>
              </a:rPr>
              <a:t>Hard, and that’s Mathematically</a:t>
            </a:r>
            <a:r>
              <a:rPr sz="2116" b="1" spc="-103" dirty="0">
                <a:latin typeface="Arial"/>
                <a:cs typeface="Arial"/>
              </a:rPr>
              <a:t> </a:t>
            </a:r>
            <a:r>
              <a:rPr sz="2116" b="1" spc="145" dirty="0">
                <a:latin typeface="Arial"/>
                <a:cs typeface="Arial"/>
              </a:rPr>
              <a:t>Official</a:t>
            </a:r>
            <a:endParaRPr sz="2116">
              <a:latin typeface="Arial"/>
              <a:cs typeface="Arial"/>
            </a:endParaRPr>
          </a:p>
          <a:p>
            <a:pPr marL="15356" marR="6910">
              <a:lnSpc>
                <a:spcPct val="78600"/>
              </a:lnSpc>
              <a:spcBef>
                <a:spcPts val="1427"/>
              </a:spcBef>
            </a:pPr>
            <a:r>
              <a:rPr sz="2116" spc="133" dirty="0">
                <a:solidFill>
                  <a:srgbClr val="9FABD3"/>
                </a:solidFill>
                <a:latin typeface="Tahoma"/>
                <a:cs typeface="Tahoma"/>
                <a:hlinkClick r:id="rId4"/>
              </a:rPr>
              <a:t>https://www.newscientist.com/article/mg21328565.100-mario-is-hard-and-thats- </a:t>
            </a:r>
            <a:r>
              <a:rPr sz="2116" spc="133" dirty="0">
                <a:solidFill>
                  <a:srgbClr val="9FABD3"/>
                </a:solidFill>
                <a:latin typeface="Tahoma"/>
                <a:cs typeface="Tahoma"/>
              </a:rPr>
              <a:t> </a:t>
            </a:r>
            <a:r>
              <a:rPr sz="2116" spc="145" dirty="0">
                <a:solidFill>
                  <a:srgbClr val="9FABD3"/>
                </a:solidFill>
                <a:latin typeface="Tahoma"/>
                <a:cs typeface="Tahoma"/>
                <a:hlinkClick r:id="rId4"/>
              </a:rPr>
              <a:t>mathematically-official/</a:t>
            </a:r>
            <a:endParaRPr sz="2116">
              <a:latin typeface="Tahoma"/>
              <a:cs typeface="Tahoma"/>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3887927"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38" dirty="0">
                <a:solidFill>
                  <a:schemeClr val="tx1">
                    <a:lumMod val="95000"/>
                    <a:lumOff val="5000"/>
                  </a:schemeClr>
                </a:solidFill>
              </a:rPr>
              <a:t> </a:t>
            </a:r>
            <a:r>
              <a:rPr spc="247" dirty="0">
                <a:solidFill>
                  <a:schemeClr val="tx1">
                    <a:lumMod val="95000"/>
                    <a:lumOff val="5000"/>
                  </a:schemeClr>
                </a:solidFill>
              </a:rPr>
              <a:t>Papers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175</a:t>
            </a:fld>
            <a:endParaRPr sz="2176">
              <a:latin typeface="Arial"/>
              <a:cs typeface="Arial"/>
            </a:endParaRPr>
          </a:p>
        </p:txBody>
      </p:sp>
      <p:sp>
        <p:nvSpPr>
          <p:cNvPr id="3" name="object 3"/>
          <p:cNvSpPr txBox="1"/>
          <p:nvPr/>
        </p:nvSpPr>
        <p:spPr>
          <a:xfrm>
            <a:off x="419195" y="1639791"/>
            <a:ext cx="10524429" cy="3901706"/>
          </a:xfrm>
          <a:prstGeom prst="rect">
            <a:avLst/>
          </a:prstGeom>
        </p:spPr>
        <p:txBody>
          <a:bodyPr vert="horz" wrap="square" lIns="0" tIns="135125" rIns="0" bIns="0" rtlCol="0">
            <a:spAutoFit/>
          </a:bodyPr>
          <a:lstStyle/>
          <a:p>
            <a:pPr marL="15356">
              <a:spcBef>
                <a:spcPts val="1064"/>
              </a:spcBef>
            </a:pPr>
            <a:r>
              <a:rPr sz="2358" b="1" spc="230" dirty="0">
                <a:latin typeface="Arial"/>
                <a:cs typeface="Arial"/>
              </a:rPr>
              <a:t>The </a:t>
            </a:r>
            <a:r>
              <a:rPr sz="2358" b="1" spc="206" dirty="0">
                <a:latin typeface="Arial"/>
                <a:cs typeface="Arial"/>
              </a:rPr>
              <a:t>Lin-Kernighan </a:t>
            </a:r>
            <a:r>
              <a:rPr sz="2358" b="1" spc="187" dirty="0">
                <a:latin typeface="Arial"/>
                <a:cs typeface="Arial"/>
              </a:rPr>
              <a:t>Traveling </a:t>
            </a:r>
            <a:r>
              <a:rPr sz="2358" b="1" spc="224" dirty="0">
                <a:latin typeface="Arial"/>
                <a:cs typeface="Arial"/>
              </a:rPr>
              <a:t>Salesman</a:t>
            </a:r>
            <a:r>
              <a:rPr sz="2358" b="1" spc="67" dirty="0">
                <a:latin typeface="Arial"/>
                <a:cs typeface="Arial"/>
              </a:rPr>
              <a:t> </a:t>
            </a:r>
            <a:r>
              <a:rPr sz="2358" b="1" spc="206" dirty="0">
                <a:latin typeface="Arial"/>
                <a:cs typeface="Arial"/>
              </a:rPr>
              <a:t>Heuristic</a:t>
            </a:r>
            <a:endParaRPr sz="2358">
              <a:latin typeface="Arial"/>
              <a:cs typeface="Arial"/>
            </a:endParaRPr>
          </a:p>
          <a:p>
            <a:pPr marL="15356">
              <a:spcBef>
                <a:spcPts val="943"/>
              </a:spcBef>
            </a:pPr>
            <a:r>
              <a:rPr sz="2358" spc="109" dirty="0">
                <a:solidFill>
                  <a:srgbClr val="9FABD3"/>
                </a:solidFill>
                <a:latin typeface="Tahoma"/>
                <a:cs typeface="Tahoma"/>
                <a:hlinkClick r:id="rId2"/>
              </a:rPr>
              <a:t>http://akira.ruc.dk/~keld/research/LKH/LKH-1.3/DOC/LKH_REPORT.pdf</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187" dirty="0">
                <a:latin typeface="Arial"/>
                <a:cs typeface="Arial"/>
              </a:rPr>
              <a:t>Traveling </a:t>
            </a:r>
            <a:r>
              <a:rPr sz="2358" b="1" spc="218" dirty="0">
                <a:latin typeface="Arial"/>
                <a:cs typeface="Arial"/>
              </a:rPr>
              <a:t>Salesman: </a:t>
            </a:r>
            <a:r>
              <a:rPr sz="2358" b="1" spc="121" dirty="0">
                <a:latin typeface="Arial"/>
                <a:cs typeface="Arial"/>
              </a:rPr>
              <a:t>A </a:t>
            </a:r>
            <a:r>
              <a:rPr sz="2358" b="1" spc="242" dirty="0">
                <a:latin typeface="Arial"/>
                <a:cs typeface="Arial"/>
              </a:rPr>
              <a:t>Neural </a:t>
            </a:r>
            <a:r>
              <a:rPr sz="2358" b="1" spc="272" dirty="0">
                <a:latin typeface="Arial"/>
                <a:cs typeface="Arial"/>
              </a:rPr>
              <a:t>Network</a:t>
            </a:r>
            <a:r>
              <a:rPr sz="2358" b="1" spc="12" dirty="0">
                <a:latin typeface="Arial"/>
                <a:cs typeface="Arial"/>
              </a:rPr>
              <a:t> </a:t>
            </a:r>
            <a:r>
              <a:rPr sz="2358" b="1" spc="218" dirty="0">
                <a:latin typeface="Arial"/>
                <a:cs typeface="Arial"/>
              </a:rPr>
              <a:t>Perspective</a:t>
            </a:r>
            <a:endParaRPr sz="2358">
              <a:latin typeface="Arial"/>
              <a:cs typeface="Arial"/>
            </a:endParaRPr>
          </a:p>
          <a:p>
            <a:pPr marL="15356">
              <a:spcBef>
                <a:spcPts val="943"/>
              </a:spcBef>
            </a:pPr>
            <a:r>
              <a:rPr sz="2358" spc="121" dirty="0">
                <a:solidFill>
                  <a:srgbClr val="9FABD3"/>
                </a:solidFill>
                <a:latin typeface="Tahoma"/>
                <a:cs typeface="Tahoma"/>
                <a:hlinkClick r:id="rId3"/>
              </a:rPr>
              <a:t>http://www.iro.umontreal.ca/~dift6751/paper_potvin_nn_tsp.pdf</a:t>
            </a:r>
            <a:endParaRPr sz="2358">
              <a:latin typeface="Tahoma"/>
              <a:cs typeface="Tahoma"/>
            </a:endParaRPr>
          </a:p>
          <a:p>
            <a:pPr>
              <a:lnSpc>
                <a:spcPct val="100000"/>
              </a:lnSpc>
            </a:pPr>
            <a:endParaRPr sz="2660">
              <a:latin typeface="Times New Roman"/>
              <a:cs typeface="Times New Roman"/>
            </a:endParaRPr>
          </a:p>
          <a:p>
            <a:pPr marL="15356">
              <a:spcBef>
                <a:spcPts val="1644"/>
              </a:spcBef>
            </a:pPr>
            <a:r>
              <a:rPr sz="2358" b="1" spc="230" dirty="0">
                <a:latin typeface="Arial"/>
                <a:cs typeface="Arial"/>
              </a:rPr>
              <a:t>The </a:t>
            </a:r>
            <a:r>
              <a:rPr sz="2358" b="1" spc="242" dirty="0">
                <a:latin typeface="Arial"/>
                <a:cs typeface="Arial"/>
              </a:rPr>
              <a:t>Interplay </a:t>
            </a:r>
            <a:r>
              <a:rPr sz="2358" b="1" spc="206" dirty="0">
                <a:latin typeface="Arial"/>
                <a:cs typeface="Arial"/>
              </a:rPr>
              <a:t>of </a:t>
            </a:r>
            <a:r>
              <a:rPr sz="2358" b="1" spc="236" dirty="0">
                <a:latin typeface="Arial"/>
                <a:cs typeface="Arial"/>
              </a:rPr>
              <a:t>Optimization </a:t>
            </a:r>
            <a:r>
              <a:rPr sz="2358" b="1" spc="254" dirty="0">
                <a:latin typeface="Arial"/>
                <a:cs typeface="Arial"/>
              </a:rPr>
              <a:t>and </a:t>
            </a:r>
            <a:r>
              <a:rPr sz="2358" b="1" spc="236" dirty="0">
                <a:latin typeface="Arial"/>
                <a:cs typeface="Arial"/>
              </a:rPr>
              <a:t>Machine </a:t>
            </a:r>
            <a:r>
              <a:rPr sz="2358" b="1" spc="218" dirty="0">
                <a:latin typeface="Arial"/>
                <a:cs typeface="Arial"/>
              </a:rPr>
              <a:t>Learning</a:t>
            </a:r>
            <a:r>
              <a:rPr sz="2358" b="1" spc="-206" dirty="0">
                <a:latin typeface="Arial"/>
                <a:cs typeface="Arial"/>
              </a:rPr>
              <a:t> </a:t>
            </a:r>
            <a:r>
              <a:rPr sz="2358" b="1" spc="206" dirty="0">
                <a:latin typeface="Arial"/>
                <a:cs typeface="Arial"/>
              </a:rPr>
              <a:t>Research</a:t>
            </a:r>
            <a:endParaRPr sz="2358">
              <a:latin typeface="Arial"/>
              <a:cs typeface="Arial"/>
            </a:endParaRPr>
          </a:p>
          <a:p>
            <a:pPr marL="15356">
              <a:spcBef>
                <a:spcPts val="943"/>
              </a:spcBef>
            </a:pPr>
            <a:r>
              <a:rPr sz="2358" spc="109" dirty="0">
                <a:solidFill>
                  <a:srgbClr val="9FABD3"/>
                </a:solidFill>
                <a:latin typeface="Tahoma"/>
                <a:cs typeface="Tahoma"/>
                <a:hlinkClick r:id="rId4"/>
              </a:rPr>
              <a:t>http://jmlr.org/papers/volume7/MLOPT-intro06a/MLOPT-intro06a.pdf</a:t>
            </a:r>
            <a:endParaRPr sz="2358">
              <a:latin typeface="Tahoma"/>
              <a:cs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Walking Through Hill Climbing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97970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662910" y="1365697"/>
            <a:ext cx="8854316" cy="5210949"/>
          </a:xfrm>
        </p:spPr>
        <p:txBody>
          <a:bodyPr>
            <a:normAutofit fontScale="92500" lnSpcReduction="10000"/>
          </a:bodyPr>
          <a:lstStyle/>
          <a:p>
            <a:pPr marL="0" indent="0">
              <a:lnSpc>
                <a:spcPct val="170000"/>
              </a:lnSpc>
              <a:buNone/>
            </a:pPr>
            <a:r>
              <a:rPr lang="en-US" dirty="0"/>
              <a:t> Thomas Nield </a:t>
            </a:r>
          </a:p>
          <a:p>
            <a:pPr marL="0" indent="0">
              <a:lnSpc>
                <a:spcPct val="170000"/>
              </a:lnSpc>
              <a:buNone/>
            </a:pPr>
            <a:r>
              <a:rPr lang="en-US" dirty="0"/>
              <a:t> Business Consultant, Operations Research for Southwest Airlines </a:t>
            </a:r>
          </a:p>
          <a:p>
            <a:pPr marL="0" indent="0">
              <a:lnSpc>
                <a:spcPct val="170000"/>
              </a:lnSpc>
              <a:buNone/>
            </a:pPr>
            <a:r>
              <a:rPr lang="en-US" dirty="0"/>
              <a:t> Author of </a:t>
            </a:r>
            <a:r>
              <a:rPr lang="en-US" i="1" dirty="0">
                <a:solidFill>
                  <a:srgbClr val="FF0000"/>
                </a:solidFill>
                <a:hlinkClick r:id="rId2"/>
              </a:rPr>
              <a:t>Getting Started with SQL </a:t>
            </a:r>
            <a:r>
              <a:rPr lang="en-US" dirty="0"/>
              <a:t>by O'Reilly and </a:t>
            </a:r>
            <a:r>
              <a:rPr lang="en-US" i="1" dirty="0">
                <a:solidFill>
                  <a:srgbClr val="FF0000"/>
                </a:solidFill>
                <a:hlinkClick r:id="rId3"/>
              </a:rPr>
              <a:t>Learning RxJava</a:t>
            </a:r>
            <a:r>
              <a:rPr lang="en-US" dirty="0">
                <a:solidFill>
                  <a:srgbClr val="FF0000"/>
                </a:solidFill>
              </a:rPr>
              <a:t> </a:t>
            </a:r>
            <a:r>
              <a:rPr lang="en-US" dirty="0"/>
              <a:t>by </a:t>
            </a:r>
            <a:r>
              <a:rPr lang="en-US" dirty="0" err="1"/>
              <a:t>Packt</a:t>
            </a:r>
            <a:endParaRPr lang="en-US" dirty="0"/>
          </a:p>
          <a:p>
            <a:pPr marL="0" indent="0">
              <a:lnSpc>
                <a:spcPct val="170000"/>
              </a:lnSpc>
              <a:buNone/>
            </a:pPr>
            <a:r>
              <a:rPr lang="en-US" dirty="0"/>
              <a:t> My other online trainings at O'Reilly:</a:t>
            </a:r>
          </a:p>
          <a:p>
            <a:pPr marL="154951" lvl="1" indent="0">
              <a:lnSpc>
                <a:spcPct val="170000"/>
              </a:lnSpc>
              <a:buNone/>
            </a:pPr>
            <a:r>
              <a:rPr lang="en-US" sz="1600" i="1" dirty="0">
                <a:hlinkClick r:id="rId4"/>
              </a:rPr>
              <a:t>SQL Fundamentals for Data</a:t>
            </a:r>
            <a:endParaRPr lang="en-US" sz="1600" i="1" dirty="0"/>
          </a:p>
          <a:p>
            <a:pPr marL="154951" lvl="1" indent="0">
              <a:lnSpc>
                <a:spcPct val="170000"/>
              </a:lnSpc>
              <a:buNone/>
            </a:pPr>
            <a:r>
              <a:rPr lang="en-US" sz="1600" i="1" dirty="0">
                <a:hlinkClick r:id="rId5"/>
              </a:rPr>
              <a:t>Intermediate SQL for Data Analytics</a:t>
            </a:r>
            <a:endParaRPr lang="en-US" sz="1600" i="1" dirty="0"/>
          </a:p>
          <a:p>
            <a:pPr marL="154951" lvl="1" indent="0">
              <a:lnSpc>
                <a:spcPct val="170000"/>
              </a:lnSpc>
              <a:buNone/>
            </a:pPr>
            <a:r>
              <a:rPr lang="en-US" sz="1600" i="1" dirty="0">
                <a:hlinkClick r:id="rId6"/>
              </a:rPr>
              <a:t>Intro to Mathematical Optimization</a:t>
            </a:r>
            <a:endParaRPr lang="en-US" sz="1600" i="1" dirty="0"/>
          </a:p>
          <a:p>
            <a:pPr marL="154951" lvl="1" indent="0">
              <a:lnSpc>
                <a:spcPct val="170000"/>
              </a:lnSpc>
              <a:buNone/>
            </a:pPr>
            <a:r>
              <a:rPr lang="en-US" sz="1600" i="1" dirty="0">
                <a:hlinkClick r:id="rId7"/>
              </a:rPr>
              <a:t>Machine Learning from Scratch</a:t>
            </a:r>
            <a:endParaRPr lang="en-US" sz="1600" i="1" dirty="0"/>
          </a:p>
          <a:p>
            <a:pPr marL="0" indent="0">
              <a:lnSpc>
                <a:spcPct val="170000"/>
              </a:lnSpc>
              <a:buNone/>
            </a:pPr>
            <a:endParaRPr lang="en-US" dirty="0"/>
          </a:p>
        </p:txBody>
      </p:sp>
      <p:sp>
        <p:nvSpPr>
          <p:cNvPr id="2" name="Title 1"/>
          <p:cNvSpPr>
            <a:spLocks noGrp="1"/>
          </p:cNvSpPr>
          <p:nvPr>
            <p:ph type="title"/>
          </p:nvPr>
        </p:nvSpPr>
        <p:spPr/>
        <p:txBody>
          <a:bodyPr>
            <a:normAutofit/>
          </a:bodyPr>
          <a:lstStyle/>
          <a:p>
            <a:pPr lvl="0"/>
            <a:r>
              <a:rPr lang="en-US" dirty="0">
                <a:latin typeface="Segoe UI Light" panose="020B0502040204020203" pitchFamily="34" charset="0"/>
                <a:cs typeface="Segoe UI Light" panose="020B0502040204020203" pitchFamily="34" charset="0"/>
              </a:rPr>
              <a:t>About the Speaker</a:t>
            </a:r>
          </a:p>
        </p:txBody>
      </p:sp>
      <p:sp>
        <p:nvSpPr>
          <p:cNvPr id="14" name="TextBox 13">
            <a:extLst>
              <a:ext uri="{FF2B5EF4-FFF2-40B4-BE49-F238E27FC236}">
                <a16:creationId xmlns:a16="http://schemas.microsoft.com/office/drawing/2014/main" id="{E4AD417D-5A1E-4458-A0B2-E6108C75A4CB}"/>
              </a:ext>
            </a:extLst>
          </p:cNvPr>
          <p:cNvSpPr txBox="1"/>
          <p:nvPr/>
        </p:nvSpPr>
        <p:spPr>
          <a:xfrm>
            <a:off x="8333195" y="5410967"/>
            <a:ext cx="2368061" cy="369332"/>
          </a:xfrm>
          <a:prstGeom prst="rect">
            <a:avLst/>
          </a:prstGeom>
          <a:noFill/>
        </p:spPr>
        <p:txBody>
          <a:bodyPr wrap="square" rtlCol="0">
            <a:spAutoFit/>
          </a:bodyPr>
          <a:lstStyle/>
          <a:p>
            <a:r>
              <a:rPr lang="en-US" dirty="0"/>
              <a:t>thomasnield9727	</a:t>
            </a:r>
          </a:p>
        </p:txBody>
      </p:sp>
      <p:pic>
        <p:nvPicPr>
          <p:cNvPr id="15" name="Picture 14">
            <a:extLst>
              <a:ext uri="{FF2B5EF4-FFF2-40B4-BE49-F238E27FC236}">
                <a16:creationId xmlns:a16="http://schemas.microsoft.com/office/drawing/2014/main" id="{45143C6B-0849-4B58-8690-8CCD7FFD7DB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5377" y="5410967"/>
            <a:ext cx="397818" cy="397818"/>
          </a:xfrm>
          <a:prstGeom prst="rect">
            <a:avLst/>
          </a:prstGeom>
        </p:spPr>
      </p:pic>
      <p:sp>
        <p:nvSpPr>
          <p:cNvPr id="16" name="Rectangle 15">
            <a:extLst>
              <a:ext uri="{FF2B5EF4-FFF2-40B4-BE49-F238E27FC236}">
                <a16:creationId xmlns:a16="http://schemas.microsoft.com/office/drawing/2014/main" id="{D659D589-CCD4-43E3-8DFF-B8F03F792F6F}"/>
              </a:ext>
            </a:extLst>
          </p:cNvPr>
          <p:cNvSpPr/>
          <p:nvPr/>
        </p:nvSpPr>
        <p:spPr>
          <a:xfrm>
            <a:off x="8333195" y="5901680"/>
            <a:ext cx="3437159" cy="369332"/>
          </a:xfrm>
          <a:prstGeom prst="rect">
            <a:avLst/>
          </a:prstGeom>
        </p:spPr>
        <p:txBody>
          <a:bodyPr wrap="none">
            <a:spAutoFit/>
          </a:bodyPr>
          <a:lstStyle/>
          <a:p>
            <a:r>
              <a:rPr lang="en-US" dirty="0"/>
              <a:t>https://github.com/thomasnield</a:t>
            </a:r>
          </a:p>
        </p:txBody>
      </p:sp>
      <p:pic>
        <p:nvPicPr>
          <p:cNvPr id="22" name="Picture 21">
            <a:extLst>
              <a:ext uri="{FF2B5EF4-FFF2-40B4-BE49-F238E27FC236}">
                <a16:creationId xmlns:a16="http://schemas.microsoft.com/office/drawing/2014/main" id="{07896AC9-F0AA-4255-932E-4532E0F398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5377" y="5898556"/>
            <a:ext cx="397818" cy="397818"/>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14897" y="1549265"/>
            <a:ext cx="2273753" cy="2977960"/>
          </a:xfrm>
          <a:prstGeom prst="rect">
            <a:avLst/>
          </a:prstGeom>
        </p:spPr>
      </p:pic>
    </p:spTree>
    <p:extLst>
      <p:ext uri="{BB962C8B-B14F-4D97-AF65-F5344CB8AC3E}">
        <p14:creationId xmlns:p14="http://schemas.microsoft.com/office/powerpoint/2010/main" val="3818397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3" name="object 1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9" name="object 9"/>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8" name="object 8"/>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Local search algorithms using </a:t>
            </a:r>
            <a:r>
              <a:rPr lang="en-US" sz="1600" dirty="0">
                <a:solidFill>
                  <a:srgbClr val="D24726"/>
                </a:solidFill>
                <a:latin typeface="Segoe UI Semibold" panose="020B0702040204020203" pitchFamily="34" charset="0"/>
                <a:cs typeface="Segoe UI Semibold" panose="020B0702040204020203" pitchFamily="34" charset="0"/>
              </a:rPr>
              <a:t>Metaheuristics</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Search algorithms using </a:t>
            </a:r>
            <a:r>
              <a:rPr lang="en-US" sz="1600" dirty="0">
                <a:solidFill>
                  <a:srgbClr val="D24726"/>
                </a:solidFill>
                <a:latin typeface="Segoe UI Semibold" panose="020B0702040204020203" pitchFamily="34" charset="0"/>
                <a:cs typeface="Segoe UI Semibold" panose="020B0702040204020203" pitchFamily="34" charset="0"/>
              </a:rPr>
              <a:t>Tree Search</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a:solidFill>
                  <a:srgbClr val="D24726"/>
                </a:solidFill>
                <a:latin typeface="Segoe UI Semibold" panose="020B0702040204020203" pitchFamily="34" charset="0"/>
                <a:cs typeface="Segoe UI Semibold" panose="020B0702040204020203" pitchFamily="34" charset="0"/>
              </a:rPr>
              <a:t>Constraint Programming</a:t>
            </a:r>
            <a:r>
              <a:rPr lang="en-US" sz="1600" dirty="0">
                <a:solidFill>
                  <a:prstClr val="black">
                    <a:lumMod val="75000"/>
                    <a:lumOff val="25000"/>
                  </a:prstClr>
                </a:solidFill>
                <a:latin typeface="Segoe UI" panose="020B0502040204020203" pitchFamily="34" charset="0"/>
                <a:cs typeface="Segoe UI" panose="020B0502040204020203" pitchFamily="34" charset="0"/>
              </a:rPr>
              <a:t>, and </a:t>
            </a:r>
            <a:r>
              <a:rPr lang="en-US" sz="1600" dirty="0">
                <a:solidFill>
                  <a:srgbClr val="D24726"/>
                </a:solidFill>
                <a:latin typeface="Segoe UI Semibold" panose="020B0702040204020203" pitchFamily="34" charset="0"/>
                <a:cs typeface="Segoe UI Semibold" panose="020B0702040204020203" pitchFamily="34" charset="0"/>
              </a:rPr>
              <a:t>Branch and Bound</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Convex optimization using </a:t>
            </a:r>
            <a:r>
              <a:rPr lang="en-US" sz="1600" dirty="0">
                <a:solidFill>
                  <a:srgbClr val="D24726"/>
                </a:solidFill>
                <a:latin typeface="Segoe UI Semibold" panose="020B0702040204020203" pitchFamily="34" charset="0"/>
                <a:cs typeface="Segoe UI Semibold" panose="020B0702040204020203" pitchFamily="34" charset="0"/>
              </a:rPr>
              <a:t>Linear, Integer, and Mixed Programming. </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Gradient descent </a:t>
            </a:r>
            <a:r>
              <a:rPr lang="en-US" sz="1600" dirty="0">
                <a:solidFill>
                  <a:prstClr val="black">
                    <a:lumMod val="75000"/>
                    <a:lumOff val="25000"/>
                  </a:prstClr>
                </a:solidFill>
                <a:latin typeface="Segoe UI" panose="020B0502040204020203" pitchFamily="34" charset="0"/>
                <a:cs typeface="Segoe UI" panose="020B0502040204020203" pitchFamily="34" charset="0"/>
              </a:rPr>
              <a:t>and its role in machine learning</a:t>
            </a:r>
          </a:p>
        </p:txBody>
      </p:sp>
      <p:pic>
        <p:nvPicPr>
          <p:cNvPr id="3" name="Picture 2">
            <a:extLst>
              <a:ext uri="{FF2B5EF4-FFF2-40B4-BE49-F238E27FC236}">
                <a16:creationId xmlns:a16="http://schemas.microsoft.com/office/drawing/2014/main" id="{945B3877-A514-4B98-859C-34FE38DC63E4}"/>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extLst>
      <p:ext uri="{BB962C8B-B14F-4D97-AF65-F5344CB8AC3E}">
        <p14:creationId xmlns:p14="http://schemas.microsoft.com/office/powerpoint/2010/main" val="1189732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4F52-E0A5-461F-9E34-5A56EDBC2CB5}"/>
              </a:ext>
            </a:extLst>
          </p:cNvPr>
          <p:cNvSpPr>
            <a:spLocks noGrp="1"/>
          </p:cNvSpPr>
          <p:nvPr>
            <p:ph type="title"/>
          </p:nvPr>
        </p:nvSpPr>
        <p:spPr/>
        <p:txBody>
          <a:bodyPr/>
          <a:lstStyle/>
          <a:p>
            <a:r>
              <a:rPr lang="en-US" dirty="0"/>
              <a:t>Convex versus Non-Convex</a:t>
            </a:r>
          </a:p>
        </p:txBody>
      </p:sp>
      <p:sp>
        <p:nvSpPr>
          <p:cNvPr id="3" name="Content Placeholder 2">
            <a:extLst>
              <a:ext uri="{FF2B5EF4-FFF2-40B4-BE49-F238E27FC236}">
                <a16:creationId xmlns:a16="http://schemas.microsoft.com/office/drawing/2014/main" id="{46487808-6848-4C6E-90F2-B654D2DCE91D}"/>
              </a:ext>
            </a:extLst>
          </p:cNvPr>
          <p:cNvSpPr>
            <a:spLocks noGrp="1"/>
          </p:cNvSpPr>
          <p:nvPr>
            <p:ph sz="quarter" idx="10"/>
          </p:nvPr>
        </p:nvSpPr>
        <p:spPr>
          <a:xfrm>
            <a:off x="539495" y="1435608"/>
            <a:ext cx="6409945" cy="4974336"/>
          </a:xfrm>
        </p:spPr>
        <p:txBody>
          <a:bodyPr>
            <a:normAutofit lnSpcReduction="10000"/>
          </a:bodyPr>
          <a:lstStyle/>
          <a:p>
            <a:r>
              <a:rPr lang="en-US" sz="2000" dirty="0"/>
              <a:t>If all problems were convex, optimization and machine learning would be easy because there would only be one global minimum or maximum.</a:t>
            </a:r>
          </a:p>
          <a:p>
            <a:r>
              <a:rPr lang="en-US" sz="2000" dirty="0"/>
              <a:t>Unfortunately, this is often not the case and it is easy to get stuck in a local minimum or maximum. </a:t>
            </a:r>
          </a:p>
          <a:p>
            <a:r>
              <a:rPr lang="en-US" sz="2000" dirty="0"/>
              <a:t>This is why stochastic (randomized) searches are a common solution to finding a better minimum/maximum when many exist. </a:t>
            </a:r>
          </a:p>
          <a:p>
            <a:r>
              <a:rPr lang="en-US" sz="2000" dirty="0"/>
              <a:t> </a:t>
            </a:r>
          </a:p>
        </p:txBody>
      </p:sp>
      <p:pic>
        <p:nvPicPr>
          <p:cNvPr id="5" name="Picture 4">
            <a:extLst>
              <a:ext uri="{FF2B5EF4-FFF2-40B4-BE49-F238E27FC236}">
                <a16:creationId xmlns:a16="http://schemas.microsoft.com/office/drawing/2014/main" id="{3639769F-2228-4ACD-8FCA-8581DA1182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98326" y="1435608"/>
            <a:ext cx="3953691" cy="2965268"/>
          </a:xfrm>
          <a:prstGeom prst="rect">
            <a:avLst/>
          </a:prstGeom>
        </p:spPr>
      </p:pic>
      <p:sp>
        <p:nvSpPr>
          <p:cNvPr id="6" name="TextBox 5">
            <a:extLst>
              <a:ext uri="{FF2B5EF4-FFF2-40B4-BE49-F238E27FC236}">
                <a16:creationId xmlns:a16="http://schemas.microsoft.com/office/drawing/2014/main" id="{2FAFDD24-DE1D-4468-9D60-FCB616CB7626}"/>
              </a:ext>
            </a:extLst>
          </p:cNvPr>
          <p:cNvSpPr txBox="1"/>
          <p:nvPr/>
        </p:nvSpPr>
        <p:spPr>
          <a:xfrm>
            <a:off x="7606542" y="4444854"/>
            <a:ext cx="3953691" cy="230832"/>
          </a:xfrm>
          <a:prstGeom prst="rect">
            <a:avLst/>
          </a:prstGeom>
        </p:spPr>
        <p:txBody>
          <a:bodyPr vert="horz" wrap="square" lIns="91440" tIns="45720" rIns="91440" bIns="45720" rtlCol="0">
            <a:spAutoFit/>
          </a:bodyPr>
          <a:lstStyle/>
          <a:p>
            <a:r>
              <a:rPr lang="en-US" sz="900" dirty="0">
                <a:hlinkClick r:id="rId3" tooltip="http://abordagemdiaria.blogspot.com/2010_05_01_archive.html"/>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3241074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FAA0-EF62-4C83-9E03-194E851D38E8}"/>
              </a:ext>
            </a:extLst>
          </p:cNvPr>
          <p:cNvSpPr>
            <a:spLocks noGrp="1"/>
          </p:cNvSpPr>
          <p:nvPr>
            <p:ph type="title"/>
          </p:nvPr>
        </p:nvSpPr>
        <p:spPr>
          <a:xfrm>
            <a:off x="521207" y="448056"/>
            <a:ext cx="6877119" cy="640080"/>
          </a:xfrm>
        </p:spPr>
        <p:txBody>
          <a:bodyPr/>
          <a:lstStyle/>
          <a:p>
            <a:r>
              <a:rPr lang="en-US" dirty="0"/>
              <a:t>Simulated Annealing </a:t>
            </a:r>
          </a:p>
        </p:txBody>
      </p:sp>
      <p:sp>
        <p:nvSpPr>
          <p:cNvPr id="3" name="Content Placeholder 2">
            <a:extLst>
              <a:ext uri="{FF2B5EF4-FFF2-40B4-BE49-F238E27FC236}">
                <a16:creationId xmlns:a16="http://schemas.microsoft.com/office/drawing/2014/main" id="{6502B152-1A93-43BE-AF29-CCEBBEEC0E3D}"/>
              </a:ext>
            </a:extLst>
          </p:cNvPr>
          <p:cNvSpPr>
            <a:spLocks noGrp="1"/>
          </p:cNvSpPr>
          <p:nvPr>
            <p:ph sz="quarter" idx="10"/>
          </p:nvPr>
        </p:nvSpPr>
        <p:spPr>
          <a:xfrm>
            <a:off x="539496" y="1435607"/>
            <a:ext cx="10851315" cy="5226450"/>
          </a:xfrm>
        </p:spPr>
        <p:txBody>
          <a:bodyPr/>
          <a:lstStyle/>
          <a:p>
            <a:r>
              <a:rPr lang="en-US" b="1" dirty="0">
                <a:solidFill>
                  <a:srgbClr val="D24726"/>
                </a:solidFill>
                <a:latin typeface="Segoe UI Semibold" panose="020B0702040204020203" pitchFamily="34" charset="0"/>
                <a:cs typeface="Segoe UI Semibold" panose="020B0702040204020203" pitchFamily="34" charset="0"/>
              </a:rPr>
              <a:t>Simulated annealing </a:t>
            </a:r>
            <a:r>
              <a:rPr lang="en-US" b="1" dirty="0"/>
              <a:t>is another metaheuristic similar to hill-climbing, but it periodically allows inferior moves hoping it will lead to better solutions. </a:t>
            </a:r>
          </a:p>
          <a:p>
            <a:r>
              <a:rPr lang="en-US" b="1" dirty="0"/>
              <a:t>It can be surprisingly versatile, and used to optimize problems ranging from the Traveling Salesman to tuning neural networks. </a:t>
            </a:r>
          </a:p>
          <a:p>
            <a:r>
              <a:rPr lang="en-US" b="1" dirty="0"/>
              <a:t>So how do you determine whether to keep an inferior move? </a:t>
            </a:r>
          </a:p>
          <a:p>
            <a:pPr marL="285750" indent="-285750">
              <a:buFont typeface="Arial" panose="020B0604020202020204" pitchFamily="34" charset="0"/>
              <a:buChar char="•"/>
            </a:pPr>
            <a:r>
              <a:rPr lang="en-US" dirty="0"/>
              <a:t>A </a:t>
            </a:r>
            <a:r>
              <a:rPr lang="en-US" dirty="0">
                <a:solidFill>
                  <a:srgbClr val="D24726"/>
                </a:solidFill>
                <a:latin typeface="Segoe UI Semibold" panose="020B0702040204020203" pitchFamily="34" charset="0"/>
                <a:cs typeface="Segoe UI Semibold" panose="020B0702040204020203" pitchFamily="34" charset="0"/>
              </a:rPr>
              <a:t>temperature schedule </a:t>
            </a:r>
            <a:r>
              <a:rPr lang="en-US" dirty="0"/>
              <a:t>throttles periodically between greediness (don’t accept an inferior move) and randomness (accept an inferior move).</a:t>
            </a:r>
          </a:p>
          <a:p>
            <a:pPr marL="285750" indent="-285750">
              <a:buFont typeface="Arial" panose="020B0604020202020204" pitchFamily="34" charset="0"/>
              <a:buChar char="•"/>
            </a:pPr>
            <a:r>
              <a:rPr lang="en-US" dirty="0"/>
              <a:t>A given temperature on the given iteration will result in a weighted coin flip, and that coin flip will determine whether the inferior move is accepted or not.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7788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DEA4-A9F8-4BC4-970B-7C1A07313E2D}"/>
              </a:ext>
            </a:extLst>
          </p:cNvPr>
          <p:cNvSpPr>
            <a:spLocks noGrp="1"/>
          </p:cNvSpPr>
          <p:nvPr>
            <p:ph type="title"/>
          </p:nvPr>
        </p:nvSpPr>
        <p:spPr>
          <a:xfrm>
            <a:off x="521206" y="448056"/>
            <a:ext cx="9171433" cy="640080"/>
          </a:xfrm>
        </p:spPr>
        <p:txBody>
          <a:bodyPr>
            <a:normAutofit/>
          </a:bodyPr>
          <a:lstStyle/>
          <a:p>
            <a:r>
              <a:rPr lang="en-US" dirty="0"/>
              <a:t>Calculating the Weighted Coin Flip Probability</a:t>
            </a:r>
          </a:p>
        </p:txBody>
      </p:sp>
      <p:pic>
        <p:nvPicPr>
          <p:cNvPr id="4" name="Picture 3">
            <a:extLst>
              <a:ext uri="{FF2B5EF4-FFF2-40B4-BE49-F238E27FC236}">
                <a16:creationId xmlns:a16="http://schemas.microsoft.com/office/drawing/2014/main" id="{DCE6CF7B-FE44-43D8-B110-942D0BB49C31}"/>
              </a:ext>
            </a:extLst>
          </p:cNvPr>
          <p:cNvPicPr>
            <a:picLocks noChangeAspect="1"/>
          </p:cNvPicPr>
          <p:nvPr/>
        </p:nvPicPr>
        <p:blipFill>
          <a:blip r:embed="rId2"/>
          <a:stretch>
            <a:fillRect/>
          </a:stretch>
        </p:blipFill>
        <p:spPr>
          <a:xfrm>
            <a:off x="748936" y="3956961"/>
            <a:ext cx="5045370" cy="1542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8A41EBF7-D2D8-43F6-BCD8-152868D531E9}"/>
              </a:ext>
            </a:extLst>
          </p:cNvPr>
          <p:cNvSpPr/>
          <p:nvPr/>
        </p:nvSpPr>
        <p:spPr>
          <a:xfrm>
            <a:off x="748936" y="5763613"/>
            <a:ext cx="4944815" cy="646331"/>
          </a:xfrm>
          <a:prstGeom prst="rect">
            <a:avLst/>
          </a:prstGeom>
        </p:spPr>
        <p:txBody>
          <a:bodyPr wrap="none">
            <a:spAutoFit/>
          </a:bodyPr>
          <a:lstStyle/>
          <a:p>
            <a:r>
              <a:rPr lang="en-US" dirty="0">
                <a:hlinkClick r:id="rId3"/>
              </a:rPr>
              <a:t>https://www.desmos.com/calculator/rpfpfiq7ce</a:t>
            </a:r>
            <a:endParaRPr lang="en-US" dirty="0"/>
          </a:p>
          <a:p>
            <a:endParaRPr lang="en-US" dirty="0"/>
          </a:p>
        </p:txBody>
      </p:sp>
      <p:sp>
        <p:nvSpPr>
          <p:cNvPr id="6" name="TextBox 5">
            <a:extLst>
              <a:ext uri="{FF2B5EF4-FFF2-40B4-BE49-F238E27FC236}">
                <a16:creationId xmlns:a16="http://schemas.microsoft.com/office/drawing/2014/main" id="{04A5DFBE-5507-4739-9AD4-AD7761BD9318}"/>
              </a:ext>
            </a:extLst>
          </p:cNvPr>
          <p:cNvSpPr txBox="1"/>
          <p:nvPr/>
        </p:nvSpPr>
        <p:spPr>
          <a:xfrm>
            <a:off x="748936" y="1510514"/>
            <a:ext cx="5347064" cy="984069"/>
          </a:xfrm>
          <a:prstGeom prst="rect">
            <a:avLst/>
          </a:prstGeom>
        </p:spPr>
        <p:txBody>
          <a:bodyPr vert="horz" wrap="square" lIns="91440" tIns="45720" rIns="91440" bIns="45720" rtlCol="0">
            <a:noAutofit/>
          </a:bodyPr>
          <a:lstStyle/>
          <a:p>
            <a:pPr algn="l">
              <a:spcAft>
                <a:spcPts val="2000"/>
              </a:spcAft>
            </a:pPr>
            <a:r>
              <a:rPr lang="en-US" sz="2000" i="1" dirty="0">
                <a:solidFill>
                  <a:prstClr val="black">
                    <a:lumMod val="75000"/>
                    <a:lumOff val="25000"/>
                  </a:prstClr>
                </a:solidFill>
                <a:latin typeface="Segoe UI" panose="020B0502040204020203" pitchFamily="34" charset="0"/>
                <a:cs typeface="Segoe UI" panose="020B0502040204020203" pitchFamily="34" charset="0"/>
              </a:rPr>
              <a:t>Where </a:t>
            </a:r>
            <a:r>
              <a:rPr lang="en-US" sz="2000" b="1" i="1" dirty="0">
                <a:solidFill>
                  <a:prstClr val="black">
                    <a:lumMod val="75000"/>
                    <a:lumOff val="25000"/>
                  </a:prstClr>
                </a:solidFill>
                <a:latin typeface="Segoe UI" panose="020B0502040204020203" pitchFamily="34" charset="0"/>
                <a:cs typeface="Segoe UI" panose="020B0502040204020203" pitchFamily="34" charset="0"/>
              </a:rPr>
              <a:t>x</a:t>
            </a:r>
            <a:r>
              <a:rPr lang="en-US" sz="2000" i="1" dirty="0">
                <a:solidFill>
                  <a:prstClr val="black">
                    <a:lumMod val="75000"/>
                    <a:lumOff val="25000"/>
                  </a:prstClr>
                </a:solidFill>
                <a:latin typeface="Segoe UI" panose="020B0502040204020203" pitchFamily="34" charset="0"/>
                <a:cs typeface="Segoe UI" panose="020B0502040204020203" pitchFamily="34" charset="0"/>
              </a:rPr>
              <a:t> is a given temperature, here is how to convert it into a probability of accepting an inferior move.</a:t>
            </a:r>
          </a:p>
          <a:p>
            <a:pPr algn="l">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degrading</a:t>
            </a:r>
            <a:r>
              <a:rPr lang="en-US" sz="2000" i="1" dirty="0">
                <a:solidFill>
                  <a:prstClr val="black">
                    <a:lumMod val="75000"/>
                    <a:lumOff val="25000"/>
                  </a:prstClr>
                </a:solidFill>
                <a:latin typeface="Segoe UI" panose="020B0502040204020203" pitchFamily="34" charset="0"/>
                <a:cs typeface="Segoe UI" panose="020B0502040204020203" pitchFamily="34" charset="0"/>
              </a:rPr>
              <a:t> and </a:t>
            </a: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current</a:t>
            </a:r>
            <a:r>
              <a:rPr lang="en-US" sz="2000" i="1" dirty="0">
                <a:solidFill>
                  <a:prstClr val="black">
                    <a:lumMod val="75000"/>
                    <a:lumOff val="25000"/>
                  </a:prstClr>
                </a:solidFill>
                <a:latin typeface="Segoe UI" panose="020B0502040204020203" pitchFamily="34" charset="0"/>
                <a:cs typeface="Segoe UI" panose="020B0502040204020203" pitchFamily="34" charset="0"/>
              </a:rPr>
              <a:t> reflect the inferior distance and current distance of the move respectively.</a:t>
            </a:r>
          </a:p>
        </p:txBody>
      </p:sp>
      <p:pic>
        <p:nvPicPr>
          <p:cNvPr id="1030" name="Picture 6" descr="Graph Preview">
            <a:extLst>
              <a:ext uri="{FF2B5EF4-FFF2-40B4-BE49-F238E27FC236}">
                <a16:creationId xmlns:a16="http://schemas.microsoft.com/office/drawing/2014/main" id="{B671E32A-D858-40F6-97E4-4238961EF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976" y="1523999"/>
            <a:ext cx="4604657"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270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EC5B-7E29-4FAD-BC0D-984B132ACBB3}"/>
              </a:ext>
            </a:extLst>
          </p:cNvPr>
          <p:cNvSpPr>
            <a:spLocks noGrp="1"/>
          </p:cNvSpPr>
          <p:nvPr>
            <p:ph type="title"/>
          </p:nvPr>
        </p:nvSpPr>
        <p:spPr/>
        <p:txBody>
          <a:bodyPr/>
          <a:lstStyle/>
          <a:p>
            <a:r>
              <a:rPr lang="en-US" dirty="0"/>
              <a:t>Metaheuristic - Simulated Annealing </a:t>
            </a:r>
          </a:p>
        </p:txBody>
      </p:sp>
      <p:sp>
        <p:nvSpPr>
          <p:cNvPr id="4" name="Content Placeholder 2">
            <a:extLst>
              <a:ext uri="{FF2B5EF4-FFF2-40B4-BE49-F238E27FC236}">
                <a16:creationId xmlns:a16="http://schemas.microsoft.com/office/drawing/2014/main" id="{7D8314E9-B980-4AD3-BE77-A10D2671C86E}"/>
              </a:ext>
            </a:extLst>
          </p:cNvPr>
          <p:cNvSpPr>
            <a:spLocks noGrp="1"/>
          </p:cNvSpPr>
          <p:nvPr>
            <p:ph sz="quarter" idx="10"/>
          </p:nvPr>
        </p:nvSpPr>
        <p:spPr>
          <a:xfrm>
            <a:off x="539496" y="1435607"/>
            <a:ext cx="7036961" cy="4886815"/>
          </a:xfrm>
        </p:spPr>
        <p:txBody>
          <a:bodyPr>
            <a:normAutofit fontScale="92500" lnSpcReduction="20000"/>
          </a:bodyPr>
          <a:lstStyle/>
          <a:p>
            <a:pPr marL="342900" indent="-342900">
              <a:buAutoNum type="arabicParenR"/>
            </a:pPr>
            <a:r>
              <a:rPr lang="en-US" dirty="0"/>
              <a:t>Start with a random solution, even if it is poor quality.</a:t>
            </a:r>
          </a:p>
          <a:p>
            <a:pPr marL="342900" indent="-342900">
              <a:buAutoNum type="arabicParenR"/>
            </a:pPr>
            <a:r>
              <a:rPr lang="en-US" dirty="0"/>
              <a:t>At each given temperature/iteration, do the following steps:</a:t>
            </a:r>
          </a:p>
          <a:p>
            <a:pPr marL="571500" lvl="1" indent="-342900">
              <a:buAutoNum type="arabicPeriod"/>
            </a:pPr>
            <a:r>
              <a:rPr lang="en-US" dirty="0"/>
              <a:t>Select a random variable in the solution and change it.</a:t>
            </a:r>
          </a:p>
          <a:p>
            <a:pPr marL="571500" lvl="1" indent="-342900">
              <a:buAutoNum type="arabicPeriod"/>
            </a:pPr>
            <a:r>
              <a:rPr lang="en-US" dirty="0"/>
              <a:t>If that results in an improvement, keep it.  </a:t>
            </a:r>
          </a:p>
          <a:p>
            <a:pPr marL="571500" lvl="1" indent="-342900">
              <a:buAutoNum type="arabicPeriod"/>
            </a:pPr>
            <a:r>
              <a:rPr lang="en-US" dirty="0"/>
              <a:t>If the result is inferior, </a:t>
            </a:r>
            <a:r>
              <a:rPr lang="en-US" i="1" dirty="0"/>
              <a:t>flip a weighted coin </a:t>
            </a:r>
            <a:r>
              <a:rPr lang="en-US" dirty="0"/>
              <a:t>based on the temperature and degradation of the move to determine whether to keep it.</a:t>
            </a:r>
          </a:p>
          <a:p>
            <a:pPr marL="342900" indent="-342900">
              <a:buAutoNum type="arabicParenR"/>
            </a:pPr>
            <a:r>
              <a:rPr lang="en-US" dirty="0"/>
              <a:t>If your solution is not acceptable, modify your temperature schedule and try again. </a:t>
            </a:r>
          </a:p>
          <a:p>
            <a:pPr marL="342900" indent="-342900">
              <a:buAutoNum type="arabicParenR"/>
            </a:pPr>
            <a:endParaRPr lang="en-US" dirty="0"/>
          </a:p>
        </p:txBody>
      </p:sp>
      <p:grpSp>
        <p:nvGrpSpPr>
          <p:cNvPr id="8" name="Group 7" descr="Small circle with number 1 inside  indicating step 1">
            <a:extLst>
              <a:ext uri="{FF2B5EF4-FFF2-40B4-BE49-F238E27FC236}">
                <a16:creationId xmlns:a16="http://schemas.microsoft.com/office/drawing/2014/main" id="{E7712A27-A63C-492A-A23C-66E7CE39B3E0}"/>
              </a:ext>
            </a:extLst>
          </p:cNvPr>
          <p:cNvGrpSpPr/>
          <p:nvPr/>
        </p:nvGrpSpPr>
        <p:grpSpPr bwMode="blackWhite">
          <a:xfrm>
            <a:off x="409632" y="1404185"/>
            <a:ext cx="558179" cy="409838"/>
            <a:chOff x="6953426" y="711274"/>
            <a:chExt cx="558179" cy="409838"/>
          </a:xfrm>
        </p:grpSpPr>
        <p:sp>
          <p:nvSpPr>
            <p:cNvPr id="9" name="Oval 8" descr="Small circle">
              <a:extLst>
                <a:ext uri="{FF2B5EF4-FFF2-40B4-BE49-F238E27FC236}">
                  <a16:creationId xmlns:a16="http://schemas.microsoft.com/office/drawing/2014/main" id="{1369C586-CB53-4312-8BC6-9C536078D98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1">
              <a:extLst>
                <a:ext uri="{FF2B5EF4-FFF2-40B4-BE49-F238E27FC236}">
                  <a16:creationId xmlns:a16="http://schemas.microsoft.com/office/drawing/2014/main" id="{6B07FD51-C967-4C94-B9B4-4B697AC143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1" name="Group 10" descr="Small circle with number 2 inside  indicating step 2">
            <a:extLst>
              <a:ext uri="{FF2B5EF4-FFF2-40B4-BE49-F238E27FC236}">
                <a16:creationId xmlns:a16="http://schemas.microsoft.com/office/drawing/2014/main" id="{633784CC-D299-4577-BFDA-BB37621ACD60}"/>
              </a:ext>
            </a:extLst>
          </p:cNvPr>
          <p:cNvGrpSpPr/>
          <p:nvPr/>
        </p:nvGrpSpPr>
        <p:grpSpPr bwMode="blackWhite">
          <a:xfrm>
            <a:off x="400923" y="2081434"/>
            <a:ext cx="558179" cy="409838"/>
            <a:chOff x="6953426" y="711274"/>
            <a:chExt cx="558179" cy="409838"/>
          </a:xfrm>
        </p:grpSpPr>
        <p:sp>
          <p:nvSpPr>
            <p:cNvPr id="12" name="Oval 11" descr="Small circle">
              <a:extLst>
                <a:ext uri="{FF2B5EF4-FFF2-40B4-BE49-F238E27FC236}">
                  <a16:creationId xmlns:a16="http://schemas.microsoft.com/office/drawing/2014/main" id="{4EAB2E0C-C751-4D64-A1C8-5F027705325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Number 2">
              <a:extLst>
                <a:ext uri="{FF2B5EF4-FFF2-40B4-BE49-F238E27FC236}">
                  <a16:creationId xmlns:a16="http://schemas.microsoft.com/office/drawing/2014/main" id="{45203F57-F076-49B4-82F9-F029F9A6FA4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4" name="Group 13" descr="Small circle with number 2 inside  indicating step 2">
            <a:extLst>
              <a:ext uri="{FF2B5EF4-FFF2-40B4-BE49-F238E27FC236}">
                <a16:creationId xmlns:a16="http://schemas.microsoft.com/office/drawing/2014/main" id="{47F8D912-EE75-4DB2-81A9-73F45A339EC0}"/>
              </a:ext>
            </a:extLst>
          </p:cNvPr>
          <p:cNvGrpSpPr/>
          <p:nvPr/>
        </p:nvGrpSpPr>
        <p:grpSpPr bwMode="blackWhite">
          <a:xfrm>
            <a:off x="407104" y="5191347"/>
            <a:ext cx="558179" cy="409838"/>
            <a:chOff x="6953426" y="711274"/>
            <a:chExt cx="558179" cy="409838"/>
          </a:xfrm>
        </p:grpSpPr>
        <p:sp>
          <p:nvSpPr>
            <p:cNvPr id="15" name="Oval 14" descr="Small circle">
              <a:extLst>
                <a:ext uri="{FF2B5EF4-FFF2-40B4-BE49-F238E27FC236}">
                  <a16:creationId xmlns:a16="http://schemas.microsoft.com/office/drawing/2014/main" id="{7D313CED-9895-4B12-9F8B-5F0EF705709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2">
              <a:extLst>
                <a:ext uri="{FF2B5EF4-FFF2-40B4-BE49-F238E27FC236}">
                  <a16:creationId xmlns:a16="http://schemas.microsoft.com/office/drawing/2014/main" id="{70C0CF94-A659-4039-8E3C-561D1F2E01D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pic>
        <p:nvPicPr>
          <p:cNvPr id="6" name="Picture 5" descr="A close up of a mountain&#10;&#10;Description automatically generated">
            <a:extLst>
              <a:ext uri="{FF2B5EF4-FFF2-40B4-BE49-F238E27FC236}">
                <a16:creationId xmlns:a16="http://schemas.microsoft.com/office/drawing/2014/main" id="{1DAB6F76-4E54-42D9-AD60-EF864BFCB0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726" y="1369854"/>
            <a:ext cx="3727586" cy="2485058"/>
          </a:xfrm>
          <a:prstGeom prst="rect">
            <a:avLst/>
          </a:prstGeom>
        </p:spPr>
      </p:pic>
      <p:sp>
        <p:nvSpPr>
          <p:cNvPr id="7" name="TextBox 6">
            <a:extLst>
              <a:ext uri="{FF2B5EF4-FFF2-40B4-BE49-F238E27FC236}">
                <a16:creationId xmlns:a16="http://schemas.microsoft.com/office/drawing/2014/main" id="{2F184900-7CEB-4DE3-A946-8AE089D5C5E4}"/>
              </a:ext>
            </a:extLst>
          </p:cNvPr>
          <p:cNvSpPr txBox="1"/>
          <p:nvPr/>
        </p:nvSpPr>
        <p:spPr>
          <a:xfrm>
            <a:off x="7783032" y="3879014"/>
            <a:ext cx="4142257" cy="230832"/>
          </a:xfrm>
          <a:prstGeom prst="rect">
            <a:avLst/>
          </a:prstGeom>
        </p:spPr>
        <p:txBody>
          <a:bodyPr vert="horz" wrap="square" lIns="91440" tIns="45720" rIns="91440" bIns="45720" rtlCol="0">
            <a:spAutoFit/>
          </a:bodyPr>
          <a:lstStyle/>
          <a:p>
            <a:r>
              <a:rPr lang="en-US" sz="900">
                <a:hlinkClick r:id="rId3" tooltip="http://ventana-almundo.blogspot.com/2015/01/asi-son-los-volcanes.html"/>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486480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Demo: Walking Through Simulated Annealing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4808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21207" y="1435607"/>
            <a:ext cx="4638022" cy="5091028"/>
          </a:xfrm>
        </p:spPr>
        <p:txBody>
          <a:bodyPr>
            <a:normAutofit lnSpcReduction="10000"/>
          </a:bodyPr>
          <a:lstStyle/>
          <a:p>
            <a:r>
              <a:rPr lang="en-US" dirty="0"/>
              <a:t>Let’s use hill climbing/simulated annealing for a simple problem with continuous variables: linear regression.</a:t>
            </a:r>
          </a:p>
          <a:p>
            <a:r>
              <a:rPr lang="en-US" dirty="0"/>
              <a:t>A simple linear regression fits a line of the form </a:t>
            </a:r>
            <a:r>
              <a:rPr lang="en-US" b="1" dirty="0"/>
              <a:t>y = mx + b</a:t>
            </a:r>
            <a:r>
              <a:rPr lang="en-US" dirty="0"/>
              <a:t>, where we find the best </a:t>
            </a:r>
            <a:r>
              <a:rPr lang="en-US" b="1" dirty="0"/>
              <a:t>m </a:t>
            </a:r>
            <a:r>
              <a:rPr lang="en-US" dirty="0"/>
              <a:t>and </a:t>
            </a:r>
            <a:r>
              <a:rPr lang="en-US" b="1" dirty="0"/>
              <a:t>b </a:t>
            </a:r>
            <a:r>
              <a:rPr lang="en-US" dirty="0"/>
              <a:t>values that fit the points, minimizing the sum of least squared differences. </a:t>
            </a:r>
          </a:p>
          <a:p>
            <a:r>
              <a:rPr lang="en-US" i="1" dirty="0"/>
              <a:t>Note: For an intuitive graph demonstration sum of least squares fitting: </a:t>
            </a:r>
            <a:r>
              <a:rPr lang="en-US" i="1" dirty="0">
                <a:hlinkClick r:id="rId2"/>
              </a:rPr>
              <a:t>https://www.desmos.com/calculator/lywhybetzt</a:t>
            </a:r>
            <a:endParaRPr lang="en-US" i="1" dirty="0"/>
          </a:p>
          <a:p>
            <a:endParaRPr lang="en-US" dirty="0"/>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3"/>
          <a:stretch>
            <a:fillRect/>
          </a:stretch>
        </p:blipFill>
        <p:spPr>
          <a:xfrm>
            <a:off x="5366417"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8740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Problems Will We Solve?</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Some fun problems we will talk about!</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regressions </a:t>
            </a:r>
            <a:r>
              <a:rPr lang="en-US" sz="1600" dirty="0">
                <a:solidFill>
                  <a:prstClr val="black">
                    <a:lumMod val="75000"/>
                    <a:lumOff val="25000"/>
                  </a:prstClr>
                </a:solidFill>
                <a:latin typeface="Segoe UI" panose="020B0502040204020203" pitchFamily="34" charset="0"/>
                <a:cs typeface="Segoe UI" panose="020B0502040204020203" pitchFamily="34" charset="0"/>
              </a:rPr>
              <a:t>from scratch</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Finding shortest tour with </a:t>
            </a:r>
            <a:r>
              <a:rPr lang="en-US" sz="1600" dirty="0">
                <a:solidFill>
                  <a:srgbClr val="D24726"/>
                </a:solidFill>
                <a:latin typeface="Segoe UI Semibold" panose="020B0702040204020203" pitchFamily="34" charset="0"/>
                <a:cs typeface="Segoe UI Semibold" panose="020B0702040204020203" pitchFamily="34" charset="0"/>
              </a:rPr>
              <a:t>Traveling Salesman Problem</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Solving a </a:t>
            </a:r>
            <a:r>
              <a:rPr lang="en-US" sz="1600" dirty="0">
                <a:solidFill>
                  <a:srgbClr val="D24726"/>
                </a:solidFill>
                <a:latin typeface="Segoe UI Semibold" panose="020B0702040204020203" pitchFamily="34" charset="0"/>
                <a:cs typeface="Segoe UI Semibold" panose="020B0702040204020203" pitchFamily="34" charset="0"/>
              </a:rPr>
              <a:t>Sudoku</a:t>
            </a:r>
            <a:r>
              <a:rPr lang="en-US" sz="1600" dirty="0">
                <a:solidFill>
                  <a:prstClr val="black">
                    <a:lumMod val="75000"/>
                    <a:lumOff val="25000"/>
                  </a:prstClr>
                </a:solidFill>
                <a:latin typeface="Segoe UI" panose="020B0502040204020203" pitchFamily="34" charset="0"/>
                <a:cs typeface="Segoe UI" panose="020B0502040204020203" pitchFamily="34" charset="0"/>
              </a:rPr>
              <a:t> puzzle and </a:t>
            </a:r>
            <a:r>
              <a:rPr lang="en-US" sz="1600" dirty="0">
                <a:solidFill>
                  <a:srgbClr val="D24726"/>
                </a:solidFill>
                <a:latin typeface="Segoe UI Semibold" panose="020B0702040204020203" pitchFamily="34" charset="0"/>
                <a:cs typeface="Segoe UI Semibold" panose="020B0702040204020203" pitchFamily="34" charset="0"/>
              </a:rPr>
              <a:t>scheduling </a:t>
            </a:r>
            <a:r>
              <a:rPr lang="en-US" sz="1600" dirty="0">
                <a:solidFill>
                  <a:prstClr val="black">
                    <a:lumMod val="75000"/>
                    <a:lumOff val="25000"/>
                  </a:prstClr>
                </a:solidFill>
                <a:latin typeface="Segoe UI" panose="020B0502040204020203" pitchFamily="34" charset="0"/>
                <a:cs typeface="Segoe UI" panose="020B0502040204020203" pitchFamily="34" charset="0"/>
              </a:rPr>
              <a:t>classes</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Manufacturing and </a:t>
            </a:r>
            <a:r>
              <a:rPr lang="en-US" sz="1600" dirty="0">
                <a:solidFill>
                  <a:srgbClr val="D24726"/>
                </a:solidFill>
                <a:latin typeface="Segoe UI Semibold" panose="020B0702040204020203" pitchFamily="34" charset="0"/>
                <a:cs typeface="Segoe UI Semibold" panose="020B0702040204020203" pitchFamily="34" charset="0"/>
              </a:rPr>
              <a:t>blending</a:t>
            </a:r>
            <a:r>
              <a:rPr lang="en-US" sz="1600" dirty="0">
                <a:solidFill>
                  <a:prstClr val="black">
                    <a:lumMod val="75000"/>
                    <a:lumOff val="25000"/>
                  </a:prstClr>
                </a:solidFill>
                <a:latin typeface="Segoe UI" panose="020B0502040204020203" pitchFamily="34" charset="0"/>
                <a:cs typeface="Segoe UI" panose="020B0502040204020203" pitchFamily="34" charset="0"/>
              </a:rPr>
              <a:t> problems</a:t>
            </a: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Neural networks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gradient descent</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3649918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Since they are continuous and not discrete, how do we randomly change values for </a:t>
            </a:r>
            <a:r>
              <a:rPr lang="en-US" b="1" dirty="0"/>
              <a:t>m</a:t>
            </a:r>
            <a:r>
              <a:rPr lang="en-US" dirty="0"/>
              <a:t> or </a:t>
            </a:r>
            <a:r>
              <a:rPr lang="en-US" b="1" dirty="0"/>
              <a:t>b</a:t>
            </a:r>
            <a:r>
              <a:rPr lang="en-US" dirty="0"/>
              <a: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larger adjustments = more diverse moves.</a:t>
            </a:r>
          </a:p>
          <a:p>
            <a:r>
              <a:rPr lang="en-US" dirty="0"/>
              <a:t>We can use these random adjustments to </a:t>
            </a:r>
            <a:r>
              <a:rPr lang="en-US" b="1" dirty="0"/>
              <a:t>m</a:t>
            </a:r>
            <a:r>
              <a:rPr lang="en-US" dirty="0"/>
              <a:t> and </a:t>
            </a:r>
            <a:r>
              <a:rPr lang="en-US" b="1" dirty="0"/>
              <a:t>b</a:t>
            </a:r>
            <a:r>
              <a:rPr lang="en-US" dirty="0"/>
              <a:t> as our moves in hill climbing and simulated annealing.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Linear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4122108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Quantile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4563726" cy="4974337"/>
          </a:xfrm>
        </p:spPr>
        <p:txBody>
          <a:bodyPr>
            <a:normAutofit fontScale="85000" lnSpcReduction="10000"/>
          </a:bodyPr>
          <a:lstStyle/>
          <a:p>
            <a:r>
              <a:rPr lang="en-US" dirty="0"/>
              <a:t>What’s cool about building search algorithms is we can pursue weird and niche objectives even if we have incomplete information or no mathematical model, which happens often in the real world.</a:t>
            </a:r>
          </a:p>
          <a:p>
            <a:r>
              <a:rPr lang="en-US" dirty="0"/>
              <a:t>This may not yield the most efficient or precise approach, but it can be effective nonetheless. For example, quantile regression is just like linear regression, but it puts a percentage of points under the line. </a:t>
            </a:r>
          </a:p>
          <a:p>
            <a:r>
              <a:rPr lang="en-US" dirty="0"/>
              <a:t>If you want 80% of the point to fall under the line, you can quickly build a search algorithm seeking that objective rather than having to deep dive into niche Calculus concepts.  </a:t>
            </a:r>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2"/>
          <a:stretch>
            <a:fillRect/>
          </a:stretch>
        </p:blipFill>
        <p:spPr>
          <a:xfrm>
            <a:off x="5278025"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0318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Quantile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998893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C2A5-476D-4BF6-936F-BD24B8E340DD}"/>
              </a:ext>
            </a:extLst>
          </p:cNvPr>
          <p:cNvSpPr>
            <a:spLocks noGrp="1"/>
          </p:cNvSpPr>
          <p:nvPr>
            <p:ph type="title"/>
          </p:nvPr>
        </p:nvSpPr>
        <p:spPr>
          <a:xfrm>
            <a:off x="521207" y="448056"/>
            <a:ext cx="7570170" cy="640080"/>
          </a:xfrm>
        </p:spPr>
        <p:txBody>
          <a:bodyPr>
            <a:normAutofit fontScale="90000"/>
          </a:bodyPr>
          <a:lstStyle/>
          <a:p>
            <a:r>
              <a:rPr lang="en-US" dirty="0"/>
              <a:t>Use Metaheuristics for Nonlinear Regressions Too!</a:t>
            </a:r>
          </a:p>
        </p:txBody>
      </p:sp>
      <p:pic>
        <p:nvPicPr>
          <p:cNvPr id="1026" name="Picture 2" descr="Graph Preview">
            <a:extLst>
              <a:ext uri="{FF2B5EF4-FFF2-40B4-BE49-F238E27FC236}">
                <a16:creationId xmlns:a16="http://schemas.microsoft.com/office/drawing/2014/main" id="{6FE06612-90E1-41B2-B299-6162363D0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04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D377672-31DE-48B6-A6EA-E8634B920834}"/>
                  </a:ext>
                </a:extLst>
              </p:cNvPr>
              <p:cNvSpPr/>
              <p:nvPr/>
            </p:nvSpPr>
            <p:spPr>
              <a:xfrm>
                <a:off x="6448683" y="5688194"/>
                <a:ext cx="4008726" cy="738664"/>
              </a:xfrm>
              <a:prstGeom prst="rect">
                <a:avLst/>
              </a:prstGeom>
            </p:spPr>
            <p:txBody>
              <a:bodyPr wrap="none">
                <a:spAutoFit/>
              </a:bodyPr>
              <a:lstStyle/>
              <a:p>
                <a:r>
                  <a:rPr lang="en-US" sz="1400" dirty="0"/>
                  <a:t>80% quantile 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dirty="0"/>
              </a:p>
              <a:p>
                <a:r>
                  <a:rPr lang="en-US" sz="1400" dirty="0">
                    <a:hlinkClick r:id="rId3"/>
                  </a:rPr>
                  <a:t>https://www.desmos.com/calculator/4yp5m3lj5h</a:t>
                </a:r>
                <a:endParaRPr lang="en-US" sz="1400" dirty="0"/>
              </a:p>
              <a:p>
                <a:endParaRPr lang="en-US" sz="1400" dirty="0"/>
              </a:p>
            </p:txBody>
          </p:sp>
        </mc:Choice>
        <mc:Fallback xmlns="">
          <p:sp>
            <p:nvSpPr>
              <p:cNvPr id="4" name="Rectangle 3">
                <a:extLst>
                  <a:ext uri="{FF2B5EF4-FFF2-40B4-BE49-F238E27FC236}">
                    <a16:creationId xmlns:a16="http://schemas.microsoft.com/office/drawing/2014/main" id="{BD377672-31DE-48B6-A6EA-E8634B920834}"/>
                  </a:ext>
                </a:extLst>
              </p:cNvPr>
              <p:cNvSpPr>
                <a:spLocks noRot="1" noChangeAspect="1" noMove="1" noResize="1" noEditPoints="1" noAdjustHandles="1" noChangeArrowheads="1" noChangeShapeType="1" noTextEdit="1"/>
              </p:cNvSpPr>
              <p:nvPr/>
            </p:nvSpPr>
            <p:spPr>
              <a:xfrm>
                <a:off x="6448683" y="5688194"/>
                <a:ext cx="4008726" cy="738664"/>
              </a:xfrm>
              <a:prstGeom prst="rect">
                <a:avLst/>
              </a:prstGeom>
              <a:blipFill>
                <a:blip r:embed="rId4"/>
                <a:stretch>
                  <a:fillRect l="-457" t="-2479"/>
                </a:stretch>
              </a:blipFill>
            </p:spPr>
            <p:txBody>
              <a:bodyPr/>
              <a:lstStyle/>
              <a:p>
                <a:r>
                  <a:rPr lang="en-US">
                    <a:noFill/>
                  </a:rPr>
                  <a:t> </a:t>
                </a:r>
              </a:p>
            </p:txBody>
          </p:sp>
        </mc:Fallback>
      </mc:AlternateContent>
      <p:pic>
        <p:nvPicPr>
          <p:cNvPr id="1028" name="Picture 4" descr="Graph Preview">
            <a:extLst>
              <a:ext uri="{FF2B5EF4-FFF2-40B4-BE49-F238E27FC236}">
                <a16:creationId xmlns:a16="http://schemas.microsoft.com/office/drawing/2014/main" id="{8FA5343C-9AFB-4505-B646-C8DBF4B4E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05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FE24C80-D8C5-4114-B143-775A23A77E37}"/>
                  </a:ext>
                </a:extLst>
              </p:cNvPr>
              <p:cNvSpPr/>
              <p:nvPr/>
            </p:nvSpPr>
            <p:spPr>
              <a:xfrm>
                <a:off x="1802056" y="5717229"/>
                <a:ext cx="3906134" cy="738664"/>
              </a:xfrm>
              <a:prstGeom prst="rect">
                <a:avLst/>
              </a:prstGeom>
            </p:spPr>
            <p:txBody>
              <a:bodyPr wrap="none">
                <a:spAutoFit/>
              </a:bodyPr>
              <a:lstStyle/>
              <a:p>
                <a:r>
                  <a:rPr lang="en-US" sz="1400" dirty="0"/>
                  <a:t>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b="0" dirty="0"/>
              </a:p>
              <a:p>
                <a:r>
                  <a:rPr lang="en-US" sz="1400" dirty="0">
                    <a:hlinkClick r:id="rId6"/>
                  </a:rPr>
                  <a:t>https://www.desmos.com/calculator/zdlsp6erjq</a:t>
                </a:r>
                <a:endParaRPr lang="en-US" sz="1400" dirty="0"/>
              </a:p>
              <a:p>
                <a:endParaRPr lang="en-US" sz="1400" dirty="0"/>
              </a:p>
            </p:txBody>
          </p:sp>
        </mc:Choice>
        <mc:Fallback xmlns="">
          <p:sp>
            <p:nvSpPr>
              <p:cNvPr id="7" name="Rectangle 6">
                <a:extLst>
                  <a:ext uri="{FF2B5EF4-FFF2-40B4-BE49-F238E27FC236}">
                    <a16:creationId xmlns:a16="http://schemas.microsoft.com/office/drawing/2014/main" id="{BFE24C80-D8C5-4114-B143-775A23A77E37}"/>
                  </a:ext>
                </a:extLst>
              </p:cNvPr>
              <p:cNvSpPr>
                <a:spLocks noRot="1" noChangeAspect="1" noMove="1" noResize="1" noEditPoints="1" noAdjustHandles="1" noChangeArrowheads="1" noChangeShapeType="1" noTextEdit="1"/>
              </p:cNvSpPr>
              <p:nvPr/>
            </p:nvSpPr>
            <p:spPr>
              <a:xfrm>
                <a:off x="1802056" y="5717229"/>
                <a:ext cx="3906134" cy="738664"/>
              </a:xfrm>
              <a:prstGeom prst="rect">
                <a:avLst/>
              </a:prstGeom>
              <a:blipFill>
                <a:blip r:embed="rId7"/>
                <a:stretch>
                  <a:fillRect l="-469" t="-2479"/>
                </a:stretch>
              </a:blipFill>
            </p:spPr>
            <p:txBody>
              <a:bodyPr/>
              <a:lstStyle/>
              <a:p>
                <a:r>
                  <a:rPr lang="en-US">
                    <a:noFill/>
                  </a:rPr>
                  <a:t> </a:t>
                </a:r>
              </a:p>
            </p:txBody>
          </p:sp>
        </mc:Fallback>
      </mc:AlternateContent>
    </p:spTree>
    <p:extLst>
      <p:ext uri="{BB962C8B-B14F-4D97-AF65-F5344CB8AC3E}">
        <p14:creationId xmlns:p14="http://schemas.microsoft.com/office/powerpoint/2010/main" val="1329705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E954-FFC5-43F9-AB65-5706C65F4CFB}"/>
              </a:ext>
            </a:extLst>
          </p:cNvPr>
          <p:cNvSpPr>
            <a:spLocks noGrp="1"/>
          </p:cNvSpPr>
          <p:nvPr>
            <p:ph type="title"/>
          </p:nvPr>
        </p:nvSpPr>
        <p:spPr/>
        <p:txBody>
          <a:bodyPr/>
          <a:lstStyle/>
          <a:p>
            <a:r>
              <a:rPr lang="en-US" dirty="0"/>
              <a:t>Hill Climbing and K-Means Clustering</a:t>
            </a:r>
          </a:p>
        </p:txBody>
      </p:sp>
      <p:sp>
        <p:nvSpPr>
          <p:cNvPr id="5" name="Rectangle 5">
            <a:extLst>
              <a:ext uri="{FF2B5EF4-FFF2-40B4-BE49-F238E27FC236}">
                <a16:creationId xmlns:a16="http://schemas.microsoft.com/office/drawing/2014/main" id="{74C259F8-EFC8-4F68-B6D2-49433988164B}"/>
              </a:ext>
            </a:extLst>
          </p:cNvPr>
          <p:cNvSpPr>
            <a:spLocks noChangeArrowheads="1"/>
          </p:cNvSpPr>
          <p:nvPr/>
        </p:nvSpPr>
        <p:spPr bwMode="auto">
          <a:xfrm>
            <a:off x="629093" y="1393077"/>
            <a:ext cx="5374546" cy="68788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Desmos graph: https://www.desmos.com/calculator/pb4ewmqdvy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__str__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distance_between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(point1, point2):</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(point2.x - point1.x,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(point2.y - point1.y,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 [(Point(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row.x,row.y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 row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"https://tinyurl.com/y25lvxug"</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iterrows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 = [Point(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1_000_000_000.0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100_000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random.choice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min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distance_between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else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6DD8261F-5178-4BD1-B7FF-CF8739771831}"/>
              </a:ext>
            </a:extLst>
          </p:cNvPr>
          <p:cNvSpPr/>
          <p:nvPr/>
        </p:nvSpPr>
        <p:spPr>
          <a:xfrm>
            <a:off x="8000185" y="6238780"/>
            <a:ext cx="2323072" cy="523220"/>
          </a:xfrm>
          <a:prstGeom prst="rect">
            <a:avLst/>
          </a:prstGeom>
        </p:spPr>
        <p:txBody>
          <a:bodyPr wrap="none">
            <a:spAutoFit/>
          </a:bodyPr>
          <a:lstStyle/>
          <a:p>
            <a:r>
              <a:rPr lang="en-US" sz="1400" dirty="0">
                <a:hlinkClick r:id="rId2"/>
              </a:rPr>
              <a:t>https://tinyurl.com/yy8lzvtt</a:t>
            </a:r>
            <a:endParaRPr lang="en-US" sz="1400" dirty="0"/>
          </a:p>
          <a:p>
            <a:endParaRPr lang="en-US" sz="1400" dirty="0"/>
          </a:p>
        </p:txBody>
      </p:sp>
      <p:pic>
        <p:nvPicPr>
          <p:cNvPr id="1026" name="Picture 2" descr="Graph Preview">
            <a:extLst>
              <a:ext uri="{FF2B5EF4-FFF2-40B4-BE49-F238E27FC236}">
                <a16:creationId xmlns:a16="http://schemas.microsoft.com/office/drawing/2014/main" id="{0F2609C1-66FD-4351-BA0F-17763F9FC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744" y="2139461"/>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8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C35-5DC6-4C06-9646-8FAACE57304C}"/>
              </a:ext>
            </a:extLst>
          </p:cNvPr>
          <p:cNvSpPr>
            <a:spLocks noGrp="1"/>
          </p:cNvSpPr>
          <p:nvPr>
            <p:ph type="title"/>
          </p:nvPr>
        </p:nvSpPr>
        <p:spPr/>
        <p:txBody>
          <a:bodyPr/>
          <a:lstStyle/>
          <a:p>
            <a:r>
              <a:rPr lang="en-US" dirty="0"/>
              <a:t>Hill Climbing and Logistic Regression</a:t>
            </a:r>
          </a:p>
        </p:txBody>
      </p:sp>
      <p:sp>
        <p:nvSpPr>
          <p:cNvPr id="5" name="Rectangle 2">
            <a:extLst>
              <a:ext uri="{FF2B5EF4-FFF2-40B4-BE49-F238E27FC236}">
                <a16:creationId xmlns:a16="http://schemas.microsoft.com/office/drawing/2014/main" id="{3178067F-F96C-48C4-A3DC-001D80078D26}"/>
              </a:ext>
            </a:extLst>
          </p:cNvPr>
          <p:cNvSpPr>
            <a:spLocks noChangeArrowheads="1"/>
          </p:cNvSpPr>
          <p:nvPr/>
        </p:nvSpPr>
        <p:spPr bwMode="auto">
          <a:xfrm>
            <a:off x="565299" y="1339670"/>
            <a:ext cx="7602067" cy="8540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Desmos graph: https://www.desmos.com/calculator/6cb10atg3l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__str__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 [(Point(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 row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"https://tinyurl.com/y2cocoo7"</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iterrows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10_000_000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b1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calculate maximum likelihood</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1_000_000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Select b0 or b1 randomly, and adjust it randomly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random.choice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b0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b1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true_estimates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(math.log(</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false_estimates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(math.log(</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true_estimates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false_estimates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b0 -=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b1 -=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"1.0 / (1 + exp(-({0} + {1}*x))"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.format(b0, b1))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"BEST LIKELIHOOD: {0}"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83DAE67E-16FC-4ECE-9557-7FE92751EB3A}"/>
              </a:ext>
            </a:extLst>
          </p:cNvPr>
          <p:cNvSpPr/>
          <p:nvPr/>
        </p:nvSpPr>
        <p:spPr>
          <a:xfrm>
            <a:off x="8783661" y="4332944"/>
            <a:ext cx="2726003" cy="584775"/>
          </a:xfrm>
          <a:prstGeom prst="rect">
            <a:avLst/>
          </a:prstGeom>
        </p:spPr>
        <p:txBody>
          <a:bodyPr wrap="none">
            <a:spAutoFit/>
          </a:bodyPr>
          <a:lstStyle/>
          <a:p>
            <a:r>
              <a:rPr lang="en-US" sz="1600" dirty="0">
                <a:hlinkClick r:id="rId2"/>
              </a:rPr>
              <a:t>https://tinyurl.com/y6ye8vzr</a:t>
            </a:r>
            <a:endParaRPr lang="en-US" sz="1600" dirty="0"/>
          </a:p>
          <a:p>
            <a:endParaRPr lang="en-US" sz="1600" dirty="0"/>
          </a:p>
        </p:txBody>
      </p:sp>
      <p:pic>
        <p:nvPicPr>
          <p:cNvPr id="2050" name="Picture 2" descr="Graph Preview">
            <a:extLst>
              <a:ext uri="{FF2B5EF4-FFF2-40B4-BE49-F238E27FC236}">
                <a16:creationId xmlns:a16="http://schemas.microsoft.com/office/drawing/2014/main" id="{BF060C1E-E03B-4488-B585-3864EC1870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66625" y="1251439"/>
            <a:ext cx="2960076" cy="296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9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9BE4-EC19-44DE-9330-4387BC87EABD}"/>
              </a:ext>
            </a:extLst>
          </p:cNvPr>
          <p:cNvSpPr>
            <a:spLocks noGrp="1"/>
          </p:cNvSpPr>
          <p:nvPr>
            <p:ph type="title"/>
          </p:nvPr>
        </p:nvSpPr>
        <p:spPr/>
        <p:txBody>
          <a:bodyPr>
            <a:normAutofit fontScale="90000"/>
          </a:bodyPr>
          <a:lstStyle/>
          <a:p>
            <a:r>
              <a:rPr lang="en-US" dirty="0"/>
              <a:t>Hill Climbing and Fitting a Probability Distribution</a:t>
            </a:r>
          </a:p>
        </p:txBody>
      </p:sp>
      <p:sp>
        <p:nvSpPr>
          <p:cNvPr id="4" name="Rectangle 1">
            <a:extLst>
              <a:ext uri="{FF2B5EF4-FFF2-40B4-BE49-F238E27FC236}">
                <a16:creationId xmlns:a16="http://schemas.microsoft.com/office/drawing/2014/main" id="{1FE2771B-6448-44EF-A7D6-B1CFE6433899}"/>
              </a:ext>
            </a:extLst>
          </p:cNvPr>
          <p:cNvSpPr>
            <a:spLocks noGrp="1" noChangeArrowheads="1"/>
          </p:cNvSpPr>
          <p:nvPr>
            <p:ph sz="quarter" idx="10"/>
          </p:nvPr>
        </p:nvSpPr>
        <p:spPr bwMode="auto">
          <a:xfrm>
            <a:off x="539496" y="1552943"/>
            <a:ext cx="7613412"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 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observations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100_000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adj = </a:t>
            </a:r>
            <a:r>
              <a:rPr kumimoji="0" lang="en-US" altLang="en-US" sz="900" b="0" i="0" u="none" strike="noStrike" cap="none" normalizeH="0" baseline="0" dirty="0" err="1">
                <a:ln>
                  <a:noFill/>
                </a:ln>
                <a:solidFill>
                  <a:srgbClr val="000000"/>
                </a:solidFill>
                <a:effectLst/>
                <a:latin typeface="Consolas" panose="020B0609020204030204" pitchFamily="49" charset="0"/>
              </a:rPr>
              <a:t>random.normalvariate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likelihood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([math.log(</a:t>
            </a:r>
            <a:r>
              <a:rPr kumimoji="0" lang="en-US" altLang="en-US" sz="900" b="0" i="0" u="none" strike="noStrike" cap="none" normalizeH="0" baseline="0" dirty="0">
                <a:ln>
                  <a:noFill/>
                </a:ln>
                <a:solidFill>
                  <a:srgbClr val="0000FF"/>
                </a:solidFill>
                <a:effectLst/>
                <a:latin typeface="Consolas" panose="020B0609020204030204" pitchFamily="49" charset="0"/>
              </a:rPr>
              <a:t>.000000001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observations]))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likelihood &gt;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likelihood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"mean={0}, </a:t>
            </a:r>
            <a:r>
              <a:rPr kumimoji="0" lang="en-US" altLang="en-US" sz="900" b="1" i="0" u="none" strike="noStrike" cap="none" normalizeH="0" baseline="0" dirty="0" err="1">
                <a:ln>
                  <a:noFill/>
                </a:ln>
                <a:solidFill>
                  <a:srgbClr val="008080"/>
                </a:solidFill>
                <a:effectLst/>
                <a:latin typeface="Consolas" panose="020B0609020204030204" pitchFamily="49" charset="0"/>
              </a:rPr>
              <a:t>std_dev</a:t>
            </a:r>
            <a:r>
              <a:rPr kumimoji="0" lang="en-US" altLang="en-US" sz="900" b="1" i="0" u="none" strike="noStrike" cap="none" normalizeH="0" baseline="0" dirty="0">
                <a:ln>
                  <a:noFill/>
                </a:ln>
                <a:solidFill>
                  <a:srgbClr val="008080"/>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.format(mean,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3" name="Picture 3" descr="Graph Preview">
            <a:extLst>
              <a:ext uri="{FF2B5EF4-FFF2-40B4-BE49-F238E27FC236}">
                <a16:creationId xmlns:a16="http://schemas.microsoft.com/office/drawing/2014/main" id="{FD63C954-7A1B-4137-B9C2-15FE29BE7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756" y="13706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944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B333-4518-4237-B71B-C1DFA43F5656}"/>
              </a:ext>
            </a:extLst>
          </p:cNvPr>
          <p:cNvSpPr>
            <a:spLocks noGrp="1"/>
          </p:cNvSpPr>
          <p:nvPr>
            <p:ph type="title"/>
          </p:nvPr>
        </p:nvSpPr>
        <p:spPr/>
        <p:txBody>
          <a:bodyPr/>
          <a:lstStyle/>
          <a:p>
            <a:r>
              <a:rPr lang="en-US" dirty="0"/>
              <a:t>Simulated Annealing and Neural Networks</a:t>
            </a:r>
          </a:p>
        </p:txBody>
      </p:sp>
      <p:sp>
        <p:nvSpPr>
          <p:cNvPr id="3" name="Content Placeholder 2">
            <a:extLst>
              <a:ext uri="{FF2B5EF4-FFF2-40B4-BE49-F238E27FC236}">
                <a16:creationId xmlns:a16="http://schemas.microsoft.com/office/drawing/2014/main" id="{798A316C-DCCC-4331-A189-2B4BFA037CFE}"/>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642EB58A-D2C3-44DE-8AF2-5A43556AF32B}"/>
              </a:ext>
            </a:extLst>
          </p:cNvPr>
          <p:cNvPicPr>
            <a:picLocks noChangeAspect="1"/>
          </p:cNvPicPr>
          <p:nvPr/>
        </p:nvPicPr>
        <p:blipFill>
          <a:blip r:embed="rId2"/>
          <a:stretch>
            <a:fillRect/>
          </a:stretch>
        </p:blipFill>
        <p:spPr>
          <a:xfrm>
            <a:off x="7892359" y="1407473"/>
            <a:ext cx="3631791" cy="2226549"/>
          </a:xfrm>
          <a:prstGeom prst="rect">
            <a:avLst/>
          </a:prstGeom>
        </p:spPr>
      </p:pic>
      <p:sp>
        <p:nvSpPr>
          <p:cNvPr id="5" name="Rectangle 1">
            <a:extLst>
              <a:ext uri="{FF2B5EF4-FFF2-40B4-BE49-F238E27FC236}">
                <a16:creationId xmlns:a16="http://schemas.microsoft.com/office/drawing/2014/main" id="{2ACD626D-4BE1-4490-A970-C4A1D1556A9F}"/>
              </a:ext>
            </a:extLst>
          </p:cNvPr>
          <p:cNvSpPr>
            <a:spLocks noChangeArrowheads="1"/>
          </p:cNvSpPr>
          <p:nvPr/>
        </p:nvSpPr>
        <p:spPr bwMode="auto">
          <a:xfrm>
            <a:off x="539496" y="1407473"/>
            <a:ext cx="7134557" cy="255762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numpy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np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pandas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scipy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special</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training_data</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pd.read_csv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"https://tinyurl.com/y2qmhfsr"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training_data_count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len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training_data.index</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Learning rate controls how slowly we approach a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Make it too small, it will take too long to run.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Make it too big, it will likely overshoot and miss the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learning_rate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the input columns, scale down by 255</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training_inputs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training_data.iloc</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values.transpose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255</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output column, and generate an opposite column where 1 is 0 and 0 is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actual_outputs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np.vstack</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training_data.iloc</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values.transpose</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training_data.iloc</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values.transpose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Build neural network with weights and biases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br>
              <a:rPr kumimoji="0" lang="en-US" altLang="en-US" sz="900" b="1" i="0" u="none" strike="noStrike" cap="none" normalizeH="0" baseline="0" dirty="0">
                <a:ln>
                  <a:noFill/>
                </a:ln>
                <a:solidFill>
                  <a:srgbClr val="000080"/>
                </a:solidFill>
                <a:effectLst/>
                <a:latin typeface="Consolas" panose="020B0609020204030204" pitchFamily="49" charset="0"/>
              </a:rPr>
            </a:b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Activation functions</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relu</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np.maximum</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softmax</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special.softmax</a:t>
            </a:r>
            <a:r>
              <a:rPr kumimoji="0" lang="en-US" altLang="en-US" sz="900" b="0" i="0" u="none" strike="noStrike" cap="none" normalizeH="0" baseline="0" dirty="0">
                <a:ln>
                  <a:noFill/>
                </a:ln>
                <a:solidFill>
                  <a:srgbClr val="000000"/>
                </a:solidFill>
                <a:effectLst/>
                <a:latin typeface="Consolas" panose="020B0609020204030204" pitchFamily="49" charset="0"/>
              </a:rPr>
              <a:t>(x, axis=</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a:ln>
                  <a:noFill/>
                </a:ln>
                <a:solidFill>
                  <a:srgbClr val="000000"/>
                </a:solidFill>
                <a:effectLst/>
                <a:latin typeface="Consolas" panose="020B0609020204030204" pitchFamily="49" charset="0"/>
              </a:rPr>
              <a:t>tanh(x):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np.tanh</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10_000_000_000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Execute training with simulated annealing</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This is similar to hill-climbing except it occasionally allows inferior moves hoping to find a better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This is covered in depth in another online training "Intro to Mathematical Optimization"</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epochs = </a:t>
            </a:r>
            <a:r>
              <a:rPr kumimoji="0" lang="en-US" altLang="en-US" sz="900" b="0" i="0" u="none" strike="noStrike" cap="none" normalizeH="0" baseline="0" dirty="0">
                <a:ln>
                  <a:noFill/>
                </a:ln>
                <a:solidFill>
                  <a:srgbClr val="0000FF"/>
                </a:solidFill>
                <a:effectLst/>
                <a:latin typeface="Consolas" panose="020B0609020204030204" pitchFamily="49" charset="0"/>
              </a:rPr>
              <a:t>1_000_000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temperature = </a:t>
            </a:r>
            <a:r>
              <a:rPr kumimoji="0" lang="en-US" altLang="en-US" sz="900" b="0" i="0" u="none" strike="noStrike" cap="none" normalizeH="0" baseline="0" dirty="0">
                <a:ln>
                  <a:noFill/>
                </a:ln>
                <a:solidFill>
                  <a:srgbClr val="0000FF"/>
                </a:solidFill>
                <a:effectLst/>
                <a:latin typeface="Consolas" panose="020B0609020204030204" pitchFamily="49" charset="0"/>
              </a:rPr>
              <a:t>120.0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decrement = temperature / epochs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1_000_000_000.0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range(epochs):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temperature -= decrement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20 hyper-parameters to randomly select from</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 Each parameter needs to be uniformly likely to be selected</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 So we will use some random number strategies to</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np.random.normal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learning_rate</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middle layer weight</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outer layer weight</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15</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middle layer bias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outer layer bias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Calculate outputs with the given weights, biases, and activation functions for all three layers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training_outputs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softmax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output_weights.dot(tanh(</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middle_weights.dot(</a:t>
            </a:r>
            <a:r>
              <a:rPr kumimoji="0" lang="en-US" altLang="en-US" sz="900" b="0" i="0" u="none" strike="noStrike" cap="none" normalizeH="0" baseline="0" dirty="0" err="1">
                <a:ln>
                  <a:noFill/>
                </a:ln>
                <a:solidFill>
                  <a:srgbClr val="000000"/>
                </a:solidFill>
                <a:effectLst/>
                <a:latin typeface="Consolas" panose="020B0609020204030204" pitchFamily="49" charset="0"/>
              </a:rPr>
              <a:t>training_inputs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Calculate the mean squared loss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np.sum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actual_outputs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training_outputs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training_data_count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If the loss improves, keep the random adjustment. Otherwise revert.</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err="1">
                <a:ln>
                  <a:noFill/>
                </a:ln>
                <a:solidFill>
                  <a:srgbClr val="000000"/>
                </a:solidFill>
                <a:effectLst/>
                <a:latin typeface="Consolas" panose="020B0609020204030204" pitchFamily="49" charset="0"/>
              </a:rPr>
              <a:t>best_loss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print(</a:t>
            </a:r>
            <a:r>
              <a:rPr kumimoji="0" lang="en-US" altLang="en-US" sz="900" b="1" i="0" u="none" strike="noStrike" cap="none" normalizeH="0" baseline="0" dirty="0">
                <a:ln>
                  <a:noFill/>
                </a:ln>
                <a:solidFill>
                  <a:srgbClr val="008080"/>
                </a:solidFill>
                <a:effectLst/>
                <a:latin typeface="Consolas" panose="020B0609020204030204" pitchFamily="49" charset="0"/>
              </a:rPr>
              <a:t>"TEMP {0}, LOSS {1}-&gt;{2}"</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err="1">
                <a:ln>
                  <a:noFill/>
                </a:ln>
                <a:solidFill>
                  <a:srgbClr val="000000"/>
                </a:solidFill>
                <a:effectLst/>
                <a:latin typeface="Consolas" panose="020B0609020204030204" pitchFamily="49" charset="0"/>
              </a:rPr>
              <a:t>temperature,current_loss,new_loss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Save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Do a weighted coin flip based on temperature to determine whether to accept inferior move</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np.random.uniform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err="1">
                <a:ln>
                  <a:noFill/>
                </a:ln>
                <a:solidFill>
                  <a:srgbClr val="000000"/>
                </a:solidFill>
                <a:effectLst/>
                <a:latin typeface="Consolas" panose="020B0609020204030204" pitchFamily="49" charset="0"/>
              </a:rPr>
              <a:t>np.exp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temperature):</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#print("{0}&lt;-{1}".format(</a:t>
            </a:r>
            <a:r>
              <a:rPr kumimoji="0" lang="en-US" altLang="en-US" sz="900" b="0" i="1" u="none" strike="noStrike" cap="none" normalizeH="0" baseline="0" dirty="0" err="1">
                <a:ln>
                  <a:noFill/>
                </a:ln>
                <a:solidFill>
                  <a:srgbClr val="808080"/>
                </a:solidFill>
                <a:effectLst/>
                <a:latin typeface="Consolas" panose="020B0609020204030204" pitchFamily="49" charset="0"/>
              </a:rPr>
              <a:t>new_loss,current_loss</a:t>
            </a:r>
            <a:r>
              <a:rPr kumimoji="0" lang="en-US" altLang="en-US" sz="900" b="0" i="1" u="none" strike="noStrike" cap="none" normalizeH="0" baseline="0" dirty="0">
                <a:ln>
                  <a:noFill/>
                </a:ln>
                <a:solidFill>
                  <a:srgbClr val="808080"/>
                </a:solidFill>
                <a:effectLst/>
                <a:latin typeface="Consolas" panose="020B0609020204030204" pitchFamily="49" charset="0"/>
              </a:rPr>
              <a:t>))</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 Undo the random adjust if loss hasn't improved or coin flip fails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15</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Set best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best_middle_weights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best_output_weights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best_middle_bias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best_output_bias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Interact and test with new colors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predict_probability</a:t>
            </a:r>
            <a:r>
              <a:rPr kumimoji="0" lang="en-US" altLang="en-US" sz="900" b="0" i="0" u="none" strike="noStrike" cap="none" normalizeH="0" baseline="0" dirty="0">
                <a:ln>
                  <a:noFill/>
                </a:ln>
                <a:solidFill>
                  <a:srgbClr val="000000"/>
                </a:solidFill>
                <a:effectLst/>
                <a:latin typeface="Consolas" panose="020B0609020204030204" pitchFamily="49" charset="0"/>
              </a:rPr>
              <a:t>(r, g, b):</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input_colors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np.array</a:t>
            </a:r>
            <a:r>
              <a:rPr kumimoji="0" lang="en-US" altLang="en-US" sz="900" b="0" i="0" u="none" strike="noStrike" cap="none" normalizeH="0" baseline="0" dirty="0">
                <a:ln>
                  <a:noFill/>
                </a:ln>
                <a:solidFill>
                  <a:srgbClr val="000000"/>
                </a:solidFill>
                <a:effectLst/>
                <a:latin typeface="Consolas" panose="020B0609020204030204" pitchFamily="49" charset="0"/>
              </a:rPr>
              <a:t>([r, g, b]).transpose() / </a:t>
            </a:r>
            <a:r>
              <a:rPr kumimoji="0" lang="en-US" altLang="en-US" sz="900" b="0" i="0" u="none" strike="noStrike" cap="none" normalizeH="0" baseline="0" dirty="0">
                <a:ln>
                  <a:noFill/>
                </a:ln>
                <a:solidFill>
                  <a:srgbClr val="0000FF"/>
                </a:solidFill>
                <a:effectLst/>
                <a:latin typeface="Consolas" panose="020B0609020204030204" pitchFamily="49" charset="0"/>
              </a:rPr>
              <a:t>255</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0" u="none" strike="noStrike" cap="none" normalizeH="0" baseline="0" dirty="0">
                <a:ln>
                  <a:noFill/>
                </a:ln>
                <a:solidFill>
                  <a:srgbClr val="000000"/>
                </a:solidFill>
                <a:effectLst/>
                <a:latin typeface="Consolas" panose="020B0609020204030204" pitchFamily="49" charset="0"/>
              </a:rPr>
              <a:t>output = </a:t>
            </a:r>
            <a:r>
              <a:rPr kumimoji="0" lang="en-US" altLang="en-US" sz="900" b="0" i="0" u="none" strike="noStrike" cap="none" normalizeH="0" baseline="0" dirty="0" err="1">
                <a:ln>
                  <a:noFill/>
                </a:ln>
                <a:solidFill>
                  <a:srgbClr val="000000"/>
                </a:solidFill>
                <a:effectLst/>
                <a:latin typeface="Consolas" panose="020B0609020204030204" pitchFamily="49" charset="0"/>
              </a:rPr>
              <a:t>softmax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output_weights.dot(tanh(</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middle_weights.dot(</a:t>
            </a:r>
            <a:r>
              <a:rPr kumimoji="0" lang="en-US" altLang="en-US" sz="900" b="0" i="0" u="none" strike="noStrike" cap="none" normalizeH="0" baseline="0" dirty="0" err="1">
                <a:ln>
                  <a:noFill/>
                </a:ln>
                <a:solidFill>
                  <a:srgbClr val="000000"/>
                </a:solidFill>
                <a:effectLst/>
                <a:latin typeface="Consolas" panose="020B0609020204030204" pitchFamily="49" charset="0"/>
              </a:rPr>
              <a:t>input_colors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output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predict_font_shade</a:t>
            </a:r>
            <a:r>
              <a:rPr kumimoji="0" lang="en-US" altLang="en-US" sz="900" b="0" i="0" u="none" strike="noStrike" cap="none" normalizeH="0" baseline="0" dirty="0">
                <a:ln>
                  <a:noFill/>
                </a:ln>
                <a:solidFill>
                  <a:srgbClr val="000000"/>
                </a:solidFill>
                <a:effectLst/>
                <a:latin typeface="Consolas" panose="020B0609020204030204" pitchFamily="49" charset="0"/>
              </a:rPr>
              <a:t>(r, g, b):</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predict_probability</a:t>
            </a:r>
            <a:r>
              <a:rPr kumimoji="0" lang="en-US" altLang="en-US" sz="900" b="0" i="0" u="none" strike="noStrike" cap="none" normalizeH="0" baseline="0" dirty="0">
                <a:ln>
                  <a:noFill/>
                </a:ln>
                <a:solidFill>
                  <a:srgbClr val="000000"/>
                </a:solidFill>
                <a:effectLst/>
                <a:latin typeface="Consolas" panose="020B0609020204030204" pitchFamily="49" charset="0"/>
              </a:rPr>
              <a:t>(r, g, b)</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output_values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err="1">
                <a:ln>
                  <a:noFill/>
                </a:ln>
                <a:solidFill>
                  <a:srgbClr val="000000"/>
                </a:solidFill>
                <a:effectLst/>
                <a:latin typeface="Consolas" panose="020B0609020204030204" pitchFamily="49" charset="0"/>
              </a:rPr>
              <a:t>output_values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1" i="0" u="none" strike="noStrike" cap="none" normalizeH="0" baseline="0" dirty="0">
                <a:ln>
                  <a:noFill/>
                </a:ln>
                <a:solidFill>
                  <a:srgbClr val="008080"/>
                </a:solidFill>
                <a:effectLst/>
                <a:latin typeface="Consolas" panose="020B0609020204030204" pitchFamily="49" charset="0"/>
              </a:rPr>
              <a:t>"DARK"</a:t>
            </a:r>
            <a:br>
              <a:rPr kumimoji="0" lang="en-US" altLang="en-US" sz="900" b="1" i="0" u="none" strike="noStrike" cap="none" normalizeH="0" baseline="0" dirty="0">
                <a:ln>
                  <a:noFill/>
                </a:ln>
                <a:solidFill>
                  <a:srgbClr val="008080"/>
                </a:solidFill>
                <a:effectLst/>
                <a:latin typeface="Consolas" panose="020B0609020204030204" pitchFamily="49" charset="0"/>
              </a:rPr>
            </a:br>
            <a:r>
              <a:rPr kumimoji="0" lang="en-US" altLang="en-US" sz="900" b="1" i="0" u="none" strike="noStrike" cap="none" normalizeH="0" baseline="0" dirty="0">
                <a:ln>
                  <a:noFill/>
                </a:ln>
                <a:solidFill>
                  <a:srgbClr val="00808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else</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1" i="0" u="none" strike="noStrike" cap="none" normalizeH="0" baseline="0" dirty="0">
                <a:ln>
                  <a:noFill/>
                </a:ln>
                <a:solidFill>
                  <a:srgbClr val="008080"/>
                </a:solidFill>
                <a:effectLst/>
                <a:latin typeface="Consolas" panose="020B0609020204030204" pitchFamily="49" charset="0"/>
              </a:rPr>
              <a:t>"LIGHT"</a:t>
            </a:r>
            <a:br>
              <a:rPr kumimoji="0" lang="en-US" altLang="en-US" sz="900" b="1" i="0" u="none" strike="noStrike" cap="none" normalizeH="0" baseline="0" dirty="0">
                <a:ln>
                  <a:noFill/>
                </a:ln>
                <a:solidFill>
                  <a:srgbClr val="008080"/>
                </a:solidFill>
                <a:effectLst/>
                <a:latin typeface="Consolas" panose="020B0609020204030204" pitchFamily="49" charset="0"/>
              </a:rPr>
            </a:br>
            <a:br>
              <a:rPr kumimoji="0" lang="en-US" altLang="en-US" sz="900" b="1" i="0" u="none" strike="noStrike" cap="none" normalizeH="0" baseline="0" dirty="0">
                <a:ln>
                  <a:noFill/>
                </a:ln>
                <a:solidFill>
                  <a:srgbClr val="008080"/>
                </a:solidFill>
                <a:effectLst/>
                <a:latin typeface="Consolas" panose="020B0609020204030204" pitchFamily="49" charset="0"/>
              </a:rPr>
            </a:br>
            <a:br>
              <a:rPr kumimoji="0" lang="en-US" altLang="en-US" sz="900" b="1" i="0" u="none" strike="noStrike" cap="none" normalizeH="0" baseline="0" dirty="0">
                <a:ln>
                  <a:noFill/>
                </a:ln>
                <a:solidFill>
                  <a:srgbClr val="0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while True</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n = input(</a:t>
            </a:r>
            <a:r>
              <a:rPr kumimoji="0" lang="en-US" altLang="en-US" sz="900" b="1" i="0" u="none" strike="noStrike" cap="none" normalizeH="0" baseline="0" dirty="0">
                <a:ln>
                  <a:noFill/>
                </a:ln>
                <a:solidFill>
                  <a:srgbClr val="008080"/>
                </a:solidFill>
                <a:effectLst/>
                <a:latin typeface="Consolas" panose="020B0609020204030204" pitchFamily="49" charset="0"/>
              </a:rPr>
              <a:t>"Predict light or dark font. Input values R,G,B: "</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(r, g, b) = </a:t>
            </a:r>
            <a:r>
              <a:rPr kumimoji="0" lang="en-US" altLang="en-US" sz="900" b="0" i="0" u="none" strike="noStrike" cap="none" normalizeH="0" baseline="0" dirty="0" err="1">
                <a:ln>
                  <a:noFill/>
                </a:ln>
                <a:solidFill>
                  <a:srgbClr val="000000"/>
                </a:solidFill>
                <a:effectLst/>
                <a:latin typeface="Consolas" panose="020B0609020204030204" pitchFamily="49" charset="0"/>
              </a:rPr>
              <a:t>n.split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print(</a:t>
            </a:r>
            <a:r>
              <a:rPr kumimoji="0" lang="en-US" altLang="en-US" sz="900" b="0" i="0" u="none" strike="noStrike" cap="none" normalizeH="0" baseline="0" dirty="0" err="1">
                <a:ln>
                  <a:noFill/>
                </a:ln>
                <a:solidFill>
                  <a:srgbClr val="000000"/>
                </a:solidFill>
                <a:effectLst/>
                <a:latin typeface="Consolas" panose="020B0609020204030204" pitchFamily="49" charset="0"/>
              </a:rPr>
              <a:t>predict_font_shade</a:t>
            </a:r>
            <a:r>
              <a:rPr kumimoji="0" lang="en-US" altLang="en-US" sz="900" b="0" i="0" u="none" strike="noStrike" cap="none" normalizeH="0" baseline="0" dirty="0">
                <a:ln>
                  <a:noFill/>
                </a:ln>
                <a:solidFill>
                  <a:srgbClr val="000000"/>
                </a:solidFill>
                <a:effectLst/>
                <a:latin typeface="Consolas" panose="020B0609020204030204" pitchFamily="49" charset="0"/>
              </a:rPr>
              <a:t>(int(r), int(g), int(b)))</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2D3094F-03E2-4C43-A9CC-BADA454EC514}"/>
              </a:ext>
            </a:extLst>
          </p:cNvPr>
          <p:cNvSpPr/>
          <p:nvPr/>
        </p:nvSpPr>
        <p:spPr>
          <a:xfrm>
            <a:off x="8481700" y="3851003"/>
            <a:ext cx="2453107" cy="523220"/>
          </a:xfrm>
          <a:prstGeom prst="rect">
            <a:avLst/>
          </a:prstGeom>
        </p:spPr>
        <p:txBody>
          <a:bodyPr wrap="none">
            <a:spAutoFit/>
          </a:bodyPr>
          <a:lstStyle/>
          <a:p>
            <a:r>
              <a:rPr lang="en-US" sz="1400" dirty="0">
                <a:hlinkClick r:id="rId3"/>
              </a:rPr>
              <a:t>https://tinyurl.com/yxojew66</a:t>
            </a:r>
            <a:endParaRPr lang="en-US" sz="1400" dirty="0"/>
          </a:p>
          <a:p>
            <a:endParaRPr lang="en-US" sz="1400" dirty="0"/>
          </a:p>
        </p:txBody>
      </p:sp>
    </p:spTree>
    <p:extLst>
      <p:ext uri="{BB962C8B-B14F-4D97-AF65-F5344CB8AC3E}">
        <p14:creationId xmlns:p14="http://schemas.microsoft.com/office/powerpoint/2010/main" val="285078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Square and N-Roots</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861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a:t>
            </a:r>
            <a:br>
              <a:rPr lang="en-US" sz="4800" dirty="0">
                <a:solidFill>
                  <a:schemeClr val="bg1"/>
                </a:solidFill>
              </a:rPr>
            </a:br>
            <a:r>
              <a:rPr lang="en-US" sz="4800" dirty="0">
                <a:solidFill>
                  <a:schemeClr val="bg1"/>
                </a:solidFill>
              </a:rPr>
              <a:t>Intro and Overview</a:t>
            </a:r>
          </a:p>
        </p:txBody>
      </p:sp>
    </p:spTree>
    <p:extLst>
      <p:ext uri="{BB962C8B-B14F-4D97-AF65-F5344CB8AC3E}">
        <p14:creationId xmlns:p14="http://schemas.microsoft.com/office/powerpoint/2010/main" val="1176550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DC65-F4B3-485C-A147-29EB3480BB0F}"/>
              </a:ext>
            </a:extLst>
          </p:cNvPr>
          <p:cNvSpPr>
            <a:spLocks noGrp="1"/>
          </p:cNvSpPr>
          <p:nvPr>
            <p:ph type="title"/>
          </p:nvPr>
        </p:nvSpPr>
        <p:spPr/>
        <p:txBody>
          <a:bodyPr/>
          <a:lstStyle/>
          <a:p>
            <a:r>
              <a:rPr lang="en-US" dirty="0"/>
              <a:t>Other Metaheuristics Algorithms</a:t>
            </a:r>
          </a:p>
        </p:txBody>
      </p:sp>
      <p:sp>
        <p:nvSpPr>
          <p:cNvPr id="3" name="Content Placeholder 2">
            <a:extLst>
              <a:ext uri="{FF2B5EF4-FFF2-40B4-BE49-F238E27FC236}">
                <a16:creationId xmlns:a16="http://schemas.microsoft.com/office/drawing/2014/main" id="{5BFBAB8A-585E-4EE8-B6D9-E1A58F4D793E}"/>
              </a:ext>
            </a:extLst>
          </p:cNvPr>
          <p:cNvSpPr>
            <a:spLocks noGrp="1"/>
          </p:cNvSpPr>
          <p:nvPr>
            <p:ph sz="quarter" idx="10"/>
          </p:nvPr>
        </p:nvSpPr>
        <p:spPr>
          <a:xfrm>
            <a:off x="539496" y="1435608"/>
            <a:ext cx="11129990" cy="5209032"/>
          </a:xfrm>
        </p:spPr>
        <p:txBody>
          <a:bodyPr>
            <a:normAutofit/>
          </a:bodyPr>
          <a:lstStyle/>
          <a:p>
            <a:r>
              <a:rPr lang="en-US" dirty="0"/>
              <a:t>Hill Climbing and Simulated Annealing are practical workhorses for a lot of optimization problems </a:t>
            </a:r>
          </a:p>
          <a:p>
            <a:r>
              <a:rPr lang="en-US" dirty="0"/>
              <a:t>There are many other metaheuristics algorithms, some of which you might have heard of:</a:t>
            </a:r>
          </a:p>
          <a:p>
            <a:pPr marL="514350" lvl="1" indent="-285750">
              <a:lnSpc>
                <a:spcPct val="120000"/>
              </a:lnSpc>
            </a:pPr>
            <a:r>
              <a:rPr lang="en-US" dirty="0"/>
              <a:t>Genetic algorithms</a:t>
            </a:r>
          </a:p>
          <a:p>
            <a:pPr marL="514350" lvl="1" indent="-285750">
              <a:lnSpc>
                <a:spcPct val="120000"/>
              </a:lnSpc>
            </a:pPr>
            <a:r>
              <a:rPr lang="en-US" dirty="0" err="1"/>
              <a:t>Tabu</a:t>
            </a:r>
            <a:r>
              <a:rPr lang="en-US" dirty="0"/>
              <a:t> search</a:t>
            </a:r>
          </a:p>
          <a:p>
            <a:pPr marL="514350" lvl="1" indent="-285750">
              <a:lnSpc>
                <a:spcPct val="120000"/>
              </a:lnSpc>
            </a:pPr>
            <a:r>
              <a:rPr lang="en-US" dirty="0"/>
              <a:t>Ant colony optimization</a:t>
            </a:r>
          </a:p>
          <a:p>
            <a:pPr marL="514350" lvl="1" indent="-285750">
              <a:lnSpc>
                <a:spcPct val="120000"/>
              </a:lnSpc>
            </a:pPr>
            <a:r>
              <a:rPr lang="en-US" dirty="0"/>
              <a:t>Evolutionary algorithms</a:t>
            </a:r>
          </a:p>
          <a:p>
            <a:pPr marL="514350" lvl="1" indent="-285750">
              <a:lnSpc>
                <a:spcPct val="120000"/>
              </a:lnSpc>
            </a:pPr>
            <a:r>
              <a:rPr lang="en-US" dirty="0"/>
              <a:t>K-</a:t>
            </a:r>
            <a:r>
              <a:rPr lang="en-US" dirty="0" err="1"/>
              <a:t>Opt</a:t>
            </a:r>
            <a:endParaRPr lang="en-US" dirty="0"/>
          </a:p>
          <a:p>
            <a:r>
              <a:rPr lang="en-US" dirty="0"/>
              <a:t>Go down the rabbit hole: </a:t>
            </a:r>
            <a:r>
              <a:rPr lang="en-US" dirty="0">
                <a:hlinkClick r:id="rId2"/>
              </a:rPr>
              <a:t>https://en.wikipedia.org/wiki/Metaheuristic</a:t>
            </a: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4785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lstStyle/>
          <a:p>
            <a:r>
              <a:rPr lang="en-US" dirty="0"/>
              <a:t>Optimization Algorithms Ranking</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2720319291"/>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dirty="0"/>
                        <a:t>Brute Force</a:t>
                      </a:r>
                    </a:p>
                  </a:txBody>
                  <a:tcPr/>
                </a:tc>
                <a:tc>
                  <a:txBody>
                    <a:bodyPr/>
                    <a:lstStyle/>
                    <a:p>
                      <a:r>
                        <a:rPr lang="en-US" dirty="0"/>
                        <a:t>0/5</a:t>
                      </a:r>
                    </a:p>
                  </a:txBody>
                  <a:tcPr/>
                </a:tc>
                <a:tc>
                  <a:txBody>
                    <a:bodyPr/>
                    <a:lstStyle/>
                    <a:p>
                      <a:r>
                        <a:rPr lang="en-US" dirty="0"/>
                        <a:t>5/5</a:t>
                      </a:r>
                    </a:p>
                  </a:txBody>
                  <a:tcPr/>
                </a:tc>
                <a:tc>
                  <a:txBody>
                    <a:bodyPr/>
                    <a:lstStyle/>
                    <a:p>
                      <a:r>
                        <a:rPr lang="en-US" dirty="0"/>
                        <a:t>5/5</a:t>
                      </a:r>
                    </a:p>
                  </a:txBody>
                  <a:tcPr/>
                </a:tc>
                <a:tc>
                  <a:txBody>
                    <a:bodyPr/>
                    <a:lstStyle/>
                    <a:p>
                      <a:r>
                        <a:rPr lang="en-US" dirty="0"/>
                        <a:t>0/5</a:t>
                      </a:r>
                    </a:p>
                  </a:txBody>
                  <a:tcPr/>
                </a:tc>
                <a:extLst>
                  <a:ext uri="{0D108BD9-81ED-4DB2-BD59-A6C34878D82A}">
                    <a16:rowId xmlns:a16="http://schemas.microsoft.com/office/drawing/2014/main" val="2083699953"/>
                  </a:ext>
                </a:extLst>
              </a:tr>
              <a:tr h="370840">
                <a:tc>
                  <a:txBody>
                    <a:bodyPr/>
                    <a:lstStyle/>
                    <a:p>
                      <a:r>
                        <a:rPr lang="en-US" dirty="0"/>
                        <a:t>Branch and Bound</a:t>
                      </a:r>
                    </a:p>
                  </a:txBody>
                  <a:tcPr/>
                </a:tc>
                <a:tc>
                  <a:txBody>
                    <a:bodyPr/>
                    <a:lstStyle/>
                    <a:p>
                      <a:r>
                        <a:rPr lang="en-US" dirty="0"/>
                        <a:t>0/5</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extLst>
                  <a:ext uri="{0D108BD9-81ED-4DB2-BD59-A6C34878D82A}">
                    <a16:rowId xmlns:a16="http://schemas.microsoft.com/office/drawing/2014/main" val="3211909692"/>
                  </a:ext>
                </a:extLst>
              </a:tr>
              <a:tr h="370840">
                <a:tc>
                  <a:txBody>
                    <a:bodyPr/>
                    <a:lstStyle/>
                    <a:p>
                      <a:r>
                        <a:rPr lang="en-US" dirty="0"/>
                        <a:t>Hill Climbing</a:t>
                      </a:r>
                    </a:p>
                  </a:txBody>
                  <a:tcPr/>
                </a:tc>
                <a:tc>
                  <a:txBody>
                    <a:bodyPr/>
                    <a:lstStyle/>
                    <a:p>
                      <a:r>
                        <a:rPr lang="en-US" dirty="0"/>
                        <a:t>5/5</a:t>
                      </a:r>
                    </a:p>
                  </a:txBody>
                  <a:tcPr/>
                </a:tc>
                <a:tc>
                  <a:txBody>
                    <a:bodyPr/>
                    <a:lstStyle/>
                    <a:p>
                      <a:r>
                        <a:rPr lang="en-US" dirty="0"/>
                        <a:t>2/5</a:t>
                      </a:r>
                    </a:p>
                  </a:txBody>
                  <a:tcPr/>
                </a:tc>
                <a:tc>
                  <a:txBody>
                    <a:bodyPr/>
                    <a:lstStyle/>
                    <a:p>
                      <a:r>
                        <a:rPr lang="en-US" dirty="0"/>
                        <a:t>4/5</a:t>
                      </a:r>
                    </a:p>
                  </a:txBody>
                  <a:tcPr/>
                </a:tc>
                <a:tc>
                  <a:txBody>
                    <a:bodyPr/>
                    <a:lstStyle/>
                    <a:p>
                      <a:r>
                        <a:rPr lang="en-US" dirty="0"/>
                        <a:t>3/5</a:t>
                      </a:r>
                    </a:p>
                  </a:txBody>
                  <a:tcPr/>
                </a:tc>
                <a:extLst>
                  <a:ext uri="{0D108BD9-81ED-4DB2-BD59-A6C34878D82A}">
                    <a16:rowId xmlns:a16="http://schemas.microsoft.com/office/drawing/2014/main" val="698712096"/>
                  </a:ext>
                </a:extLst>
              </a:tr>
              <a:tr h="370840">
                <a:tc>
                  <a:txBody>
                    <a:bodyPr/>
                    <a:lstStyle/>
                    <a:p>
                      <a:r>
                        <a:rPr lang="en-US" dirty="0" err="1"/>
                        <a:t>Tabu</a:t>
                      </a:r>
                      <a:r>
                        <a:rPr lang="en-US" dirty="0"/>
                        <a:t> Search</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589407107"/>
                  </a:ext>
                </a:extLst>
              </a:tr>
              <a:tr h="370840">
                <a:tc>
                  <a:txBody>
                    <a:bodyPr/>
                    <a:lstStyle/>
                    <a:p>
                      <a:r>
                        <a:rPr lang="en-US" dirty="0"/>
                        <a:t>Simulated Annealing</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194811967"/>
                  </a:ext>
                </a:extLst>
              </a:tr>
              <a:tr h="370840">
                <a:tc>
                  <a:txBody>
                    <a:bodyPr/>
                    <a:lstStyle/>
                    <a:p>
                      <a:r>
                        <a:rPr lang="en-US" dirty="0"/>
                        <a:t>Late Acceptance</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374240410"/>
                  </a:ext>
                </a:extLst>
              </a:tr>
              <a:tr h="370840">
                <a:tc>
                  <a:txBody>
                    <a:bodyPr/>
                    <a:lstStyle/>
                    <a:p>
                      <a:r>
                        <a:rPr lang="en-US" dirty="0"/>
                        <a:t>Step Counting Hill Climbing</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985262712"/>
                  </a:ext>
                </a:extLst>
              </a:tr>
              <a:tr h="370840">
                <a:tc>
                  <a:txBody>
                    <a:bodyPr/>
                    <a:lstStyle/>
                    <a:p>
                      <a:r>
                        <a:rPr lang="en-US" dirty="0"/>
                        <a:t>Variable Neighborhood Descent</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3447016139"/>
                  </a:ext>
                </a:extLst>
              </a:tr>
              <a:tr h="370840">
                <a:tc>
                  <a:txBody>
                    <a:bodyPr/>
                    <a:lstStyle/>
                    <a:p>
                      <a:r>
                        <a:rPr lang="en-US" dirty="0"/>
                        <a:t>Evolutionary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262993"/>
                  </a:ext>
                </a:extLst>
              </a:tr>
              <a:tr h="370840">
                <a:tc>
                  <a:txBody>
                    <a:bodyPr/>
                    <a:lstStyle/>
                    <a:p>
                      <a:r>
                        <a:rPr lang="en-US" dirty="0"/>
                        <a:t>Genetic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2278650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normAutofit fontScale="90000"/>
          </a:bodyPr>
          <a:lstStyle/>
          <a:p>
            <a:r>
              <a:rPr lang="en-US" dirty="0"/>
              <a:t>Optimization Algorithms Ranking – Most Practical</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1051019346"/>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strike="sngStrike" baseline="0" dirty="0">
                          <a:solidFill>
                            <a:schemeClr val="bg1">
                              <a:lumMod val="50000"/>
                            </a:schemeClr>
                          </a:solidFill>
                        </a:rPr>
                        <a:t>Brute Force</a:t>
                      </a:r>
                    </a:p>
                  </a:txBody>
                  <a:tcPr/>
                </a:tc>
                <a:tc>
                  <a:txBody>
                    <a:bodyPr/>
                    <a:lstStyle/>
                    <a:p>
                      <a:r>
                        <a:rPr lang="en-US" strike="sngStrike" baseline="0" dirty="0">
                          <a:solidFill>
                            <a:schemeClr val="bg1">
                              <a:lumMod val="50000"/>
                            </a:schemeClr>
                          </a:solidFill>
                        </a:rPr>
                        <a:t>0/5</a:t>
                      </a:r>
                    </a:p>
                  </a:txBody>
                  <a:tcPr/>
                </a:tc>
                <a:tc>
                  <a:txBody>
                    <a:bodyPr/>
                    <a:lstStyle/>
                    <a:p>
                      <a:r>
                        <a:rPr lang="en-US" strike="sngStrike" baseline="0" dirty="0">
                          <a:solidFill>
                            <a:schemeClr val="bg1">
                              <a:lumMod val="50000"/>
                            </a:schemeClr>
                          </a:solidFill>
                        </a:rPr>
                        <a:t>5/5</a:t>
                      </a:r>
                    </a:p>
                  </a:txBody>
                  <a:tcPr/>
                </a:tc>
                <a:tc>
                  <a:txBody>
                    <a:bodyPr/>
                    <a:lstStyle/>
                    <a:p>
                      <a:r>
                        <a:rPr lang="en-US" strike="sngStrike" baseline="0" dirty="0">
                          <a:solidFill>
                            <a:schemeClr val="bg1">
                              <a:lumMod val="50000"/>
                            </a:schemeClr>
                          </a:solidFill>
                        </a:rPr>
                        <a:t>5/5</a:t>
                      </a:r>
                    </a:p>
                  </a:txBody>
                  <a:tcPr/>
                </a:tc>
                <a:tc>
                  <a:txBody>
                    <a:bodyPr/>
                    <a:lstStyle/>
                    <a:p>
                      <a:r>
                        <a:rPr lang="en-US" strike="sngStrike" baseline="0" dirty="0">
                          <a:solidFill>
                            <a:schemeClr val="bg1">
                              <a:lumMod val="50000"/>
                            </a:schemeClr>
                          </a:solidFill>
                        </a:rPr>
                        <a:t>0/5</a:t>
                      </a:r>
                    </a:p>
                  </a:txBody>
                  <a:tcPr/>
                </a:tc>
                <a:extLst>
                  <a:ext uri="{0D108BD9-81ED-4DB2-BD59-A6C34878D82A}">
                    <a16:rowId xmlns:a16="http://schemas.microsoft.com/office/drawing/2014/main" val="2083699953"/>
                  </a:ext>
                </a:extLst>
              </a:tr>
              <a:tr h="370840">
                <a:tc>
                  <a:txBody>
                    <a:bodyPr/>
                    <a:lstStyle/>
                    <a:p>
                      <a:r>
                        <a:rPr lang="en-US" b="1" dirty="0"/>
                        <a:t>Branch and Bound</a:t>
                      </a:r>
                    </a:p>
                  </a:txBody>
                  <a:tcPr/>
                </a:tc>
                <a:tc>
                  <a:txBody>
                    <a:bodyPr/>
                    <a:lstStyle/>
                    <a:p>
                      <a:r>
                        <a:rPr lang="en-US" b="1" dirty="0"/>
                        <a:t>0/5</a:t>
                      </a:r>
                    </a:p>
                  </a:txBody>
                  <a:tcPr/>
                </a:tc>
                <a:tc>
                  <a:txBody>
                    <a:bodyPr/>
                    <a:lstStyle/>
                    <a:p>
                      <a:r>
                        <a:rPr lang="en-US" b="1" dirty="0"/>
                        <a:t>5/5</a:t>
                      </a:r>
                    </a:p>
                  </a:txBody>
                  <a:tcPr/>
                </a:tc>
                <a:tc>
                  <a:txBody>
                    <a:bodyPr/>
                    <a:lstStyle/>
                    <a:p>
                      <a:r>
                        <a:rPr lang="en-US" b="1" dirty="0"/>
                        <a:t>4/5</a:t>
                      </a:r>
                    </a:p>
                  </a:txBody>
                  <a:tcPr/>
                </a:tc>
                <a:tc>
                  <a:txBody>
                    <a:bodyPr/>
                    <a:lstStyle/>
                    <a:p>
                      <a:r>
                        <a:rPr lang="en-US" b="1" dirty="0"/>
                        <a:t>2/5</a:t>
                      </a:r>
                    </a:p>
                  </a:txBody>
                  <a:tcPr/>
                </a:tc>
                <a:extLst>
                  <a:ext uri="{0D108BD9-81ED-4DB2-BD59-A6C34878D82A}">
                    <a16:rowId xmlns:a16="http://schemas.microsoft.com/office/drawing/2014/main" val="3211909692"/>
                  </a:ext>
                </a:extLst>
              </a:tr>
              <a:tr h="370840">
                <a:tc>
                  <a:txBody>
                    <a:bodyPr/>
                    <a:lstStyle/>
                    <a:p>
                      <a:r>
                        <a:rPr lang="en-US" b="1" dirty="0"/>
                        <a:t>Hill Climbing</a:t>
                      </a:r>
                    </a:p>
                  </a:txBody>
                  <a:tcPr/>
                </a:tc>
                <a:tc>
                  <a:txBody>
                    <a:bodyPr/>
                    <a:lstStyle/>
                    <a:p>
                      <a:r>
                        <a:rPr lang="en-US" b="1" dirty="0"/>
                        <a:t>5/5</a:t>
                      </a:r>
                    </a:p>
                  </a:txBody>
                  <a:tcPr/>
                </a:tc>
                <a:tc>
                  <a:txBody>
                    <a:bodyPr/>
                    <a:lstStyle/>
                    <a:p>
                      <a:r>
                        <a:rPr lang="en-US" b="1" dirty="0"/>
                        <a:t>2/5</a:t>
                      </a:r>
                    </a:p>
                  </a:txBody>
                  <a:tcPr/>
                </a:tc>
                <a:tc>
                  <a:txBody>
                    <a:bodyPr/>
                    <a:lstStyle/>
                    <a:p>
                      <a:r>
                        <a:rPr lang="en-US" b="1" dirty="0"/>
                        <a:t>4/5</a:t>
                      </a:r>
                    </a:p>
                  </a:txBody>
                  <a:tcPr/>
                </a:tc>
                <a:tc>
                  <a:txBody>
                    <a:bodyPr/>
                    <a:lstStyle/>
                    <a:p>
                      <a:r>
                        <a:rPr lang="en-US" b="1" dirty="0"/>
                        <a:t>3/5</a:t>
                      </a:r>
                    </a:p>
                  </a:txBody>
                  <a:tcPr/>
                </a:tc>
                <a:extLst>
                  <a:ext uri="{0D108BD9-81ED-4DB2-BD59-A6C34878D82A}">
                    <a16:rowId xmlns:a16="http://schemas.microsoft.com/office/drawing/2014/main" val="698712096"/>
                  </a:ext>
                </a:extLst>
              </a:tr>
              <a:tr h="370840">
                <a:tc>
                  <a:txBody>
                    <a:bodyPr/>
                    <a:lstStyle/>
                    <a:p>
                      <a:r>
                        <a:rPr lang="en-US" b="1" dirty="0" err="1"/>
                        <a:t>Tabu</a:t>
                      </a:r>
                      <a:r>
                        <a:rPr lang="en-US" b="1" dirty="0"/>
                        <a:t> Search</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589407107"/>
                  </a:ext>
                </a:extLst>
              </a:tr>
              <a:tr h="370840">
                <a:tc>
                  <a:txBody>
                    <a:bodyPr/>
                    <a:lstStyle/>
                    <a:p>
                      <a:r>
                        <a:rPr lang="en-US" b="1" dirty="0"/>
                        <a:t>Simulated Annealing</a:t>
                      </a:r>
                    </a:p>
                  </a:txBody>
                  <a:tcPr/>
                </a:tc>
                <a:tc>
                  <a:txBody>
                    <a:bodyPr/>
                    <a:lstStyle/>
                    <a:p>
                      <a:r>
                        <a:rPr lang="en-US" b="1" dirty="0"/>
                        <a:t>5/5</a:t>
                      </a:r>
                    </a:p>
                  </a:txBody>
                  <a:tcPr/>
                </a:tc>
                <a:tc>
                  <a:txBody>
                    <a:bodyPr/>
                    <a:lstStyle/>
                    <a:p>
                      <a:r>
                        <a:rPr lang="en-US" b="1" dirty="0"/>
                        <a:t>4/5</a:t>
                      </a:r>
                    </a:p>
                  </a:txBody>
                  <a:tcPr/>
                </a:tc>
                <a:tc>
                  <a:txBody>
                    <a:bodyPr/>
                    <a:lstStyle/>
                    <a:p>
                      <a:r>
                        <a:rPr lang="en-US" b="1" dirty="0"/>
                        <a:t>2/5</a:t>
                      </a:r>
                    </a:p>
                  </a:txBody>
                  <a:tcPr/>
                </a:tc>
                <a:tc>
                  <a:txBody>
                    <a:bodyPr/>
                    <a:lstStyle/>
                    <a:p>
                      <a:r>
                        <a:rPr lang="en-US" b="1" dirty="0"/>
                        <a:t>5/5</a:t>
                      </a:r>
                    </a:p>
                  </a:txBody>
                  <a:tcPr/>
                </a:tc>
                <a:extLst>
                  <a:ext uri="{0D108BD9-81ED-4DB2-BD59-A6C34878D82A}">
                    <a16:rowId xmlns:a16="http://schemas.microsoft.com/office/drawing/2014/main" val="194811967"/>
                  </a:ext>
                </a:extLst>
              </a:tr>
              <a:tr h="370840">
                <a:tc>
                  <a:txBody>
                    <a:bodyPr/>
                    <a:lstStyle/>
                    <a:p>
                      <a:r>
                        <a:rPr lang="en-US" b="1" dirty="0"/>
                        <a:t>Late Acceptance</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2374240410"/>
                  </a:ext>
                </a:extLst>
              </a:tr>
              <a:tr h="370840">
                <a:tc>
                  <a:txBody>
                    <a:bodyPr/>
                    <a:lstStyle/>
                    <a:p>
                      <a:r>
                        <a:rPr lang="en-US" b="1" dirty="0"/>
                        <a:t>Step Counting Hill Climbing</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2985262712"/>
                  </a:ext>
                </a:extLst>
              </a:tr>
              <a:tr h="370840">
                <a:tc>
                  <a:txBody>
                    <a:bodyPr/>
                    <a:lstStyle/>
                    <a:p>
                      <a:r>
                        <a:rPr lang="en-US" strike="sngStrike" baseline="0" dirty="0">
                          <a:solidFill>
                            <a:schemeClr val="bg1">
                              <a:lumMod val="50000"/>
                            </a:schemeClr>
                          </a:solidFill>
                        </a:rPr>
                        <a:t>Variable Neighborhood Descent</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3447016139"/>
                  </a:ext>
                </a:extLst>
              </a:tr>
              <a:tr h="370840">
                <a:tc>
                  <a:txBody>
                    <a:bodyPr/>
                    <a:lstStyle/>
                    <a:p>
                      <a:r>
                        <a:rPr lang="en-US" strike="sngStrike" baseline="0" dirty="0">
                          <a:solidFill>
                            <a:schemeClr val="bg1">
                              <a:lumMod val="50000"/>
                            </a:schemeClr>
                          </a:solidFill>
                        </a:rPr>
                        <a:t>Evolutionary Strategies</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265262993"/>
                  </a:ext>
                </a:extLst>
              </a:tr>
              <a:tr h="370840">
                <a:tc>
                  <a:txBody>
                    <a:bodyPr/>
                    <a:lstStyle/>
                    <a:p>
                      <a:r>
                        <a:rPr lang="en-US" strike="sngStrike" baseline="0" dirty="0">
                          <a:solidFill>
                            <a:schemeClr val="bg1">
                              <a:lumMod val="50000"/>
                            </a:schemeClr>
                          </a:solidFill>
                        </a:rPr>
                        <a:t>Genetic Strategies</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921746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Metaheuristics</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364040172"/>
              </p:ext>
            </p:extLst>
          </p:nvPr>
        </p:nvGraphicFramePr>
        <p:xfrm>
          <a:off x="539750" y="1435100"/>
          <a:ext cx="10964273" cy="375412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Performs relatively quickly for large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Works with limited computational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implement and explain, even to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used when information about the model is incomplete or imperfect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you’re better at programming than you are at math, metaheuristics are for you!</a:t>
                      </a:r>
                    </a:p>
                  </a:txBody>
                  <a:tcPr/>
                </a:tc>
                <a:tc>
                  <a:txBody>
                    <a:bodyPr/>
                    <a:lstStyle/>
                    <a:p>
                      <a:pPr marL="285750" indent="-285750">
                        <a:buFont typeface="Arial" panose="020B0604020202020204" pitchFamily="34" charset="0"/>
                        <a:buChar char="•"/>
                      </a:pPr>
                      <a:r>
                        <a:rPr lang="en-US" dirty="0"/>
                        <a:t>Does not guarantee an optimal solution, only an “acceptable” one. </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not guarantee a deterministic solution, and can produce different results with each execution.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most models, it will require tinkering and experimentation with hyperparameters before it provides an acceptable answer </a:t>
                      </a:r>
                      <a:r>
                        <a:rPr lang="en-US" i="1" dirty="0"/>
                        <a:t>(no free lunch theorem</a:t>
                      </a:r>
                      <a:r>
                        <a:rPr lang="en-US" dirty="0"/>
                        <a:t>). </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1636371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1AB4-4CE5-4162-BF8B-C12809E82505}"/>
              </a:ext>
            </a:extLst>
          </p:cNvPr>
          <p:cNvSpPr>
            <a:spLocks noGrp="1"/>
          </p:cNvSpPr>
          <p:nvPr>
            <p:ph type="title"/>
          </p:nvPr>
        </p:nvSpPr>
        <p:spPr/>
        <p:txBody>
          <a:bodyPr/>
          <a:lstStyle/>
          <a:p>
            <a:r>
              <a:rPr lang="en-US" dirty="0"/>
              <a:t>No Free Lunch Theorem</a:t>
            </a:r>
          </a:p>
        </p:txBody>
      </p:sp>
      <p:sp>
        <p:nvSpPr>
          <p:cNvPr id="3" name="Content Placeholder 2">
            <a:extLst>
              <a:ext uri="{FF2B5EF4-FFF2-40B4-BE49-F238E27FC236}">
                <a16:creationId xmlns:a16="http://schemas.microsoft.com/office/drawing/2014/main" id="{E507622B-388B-4F97-980E-FC2D1905038D}"/>
              </a:ext>
            </a:extLst>
          </p:cNvPr>
          <p:cNvSpPr>
            <a:spLocks noGrp="1"/>
          </p:cNvSpPr>
          <p:nvPr>
            <p:ph sz="quarter" idx="10"/>
          </p:nvPr>
        </p:nvSpPr>
        <p:spPr>
          <a:xfrm>
            <a:off x="539495" y="1435608"/>
            <a:ext cx="10903567" cy="4974336"/>
          </a:xfrm>
        </p:spPr>
        <p:txBody>
          <a:bodyPr>
            <a:normAutofit fontScale="92500"/>
          </a:bodyPr>
          <a:lstStyle/>
          <a:p>
            <a:r>
              <a:rPr lang="en-US" b="1" dirty="0"/>
              <a:t>In machine learning and optimization, an unfortunate reality is you will need to customize models to every problem. </a:t>
            </a:r>
          </a:p>
          <a:p>
            <a:pPr marL="285750" indent="-285750">
              <a:buFont typeface="Arial" panose="020B0604020202020204" pitchFamily="34" charset="0"/>
              <a:buChar char="•"/>
            </a:pPr>
            <a:r>
              <a:rPr lang="en-US" dirty="0"/>
              <a:t>A given temperature schedule can work well with one Traveling Salesman Problem, but not as well with another. </a:t>
            </a:r>
          </a:p>
          <a:p>
            <a:pPr marL="285750" indent="-285750">
              <a:buFont typeface="Arial" panose="020B0604020202020204" pitchFamily="34" charset="0"/>
              <a:buChar char="•"/>
            </a:pPr>
            <a:r>
              <a:rPr lang="en-US" dirty="0"/>
              <a:t>A set of weights for one deep learning problem recognizing cats will not work with another recognizing dogs. </a:t>
            </a:r>
          </a:p>
          <a:p>
            <a:r>
              <a:rPr lang="en-US" b="1" dirty="0"/>
              <a:t>This is know as the </a:t>
            </a:r>
            <a:r>
              <a:rPr lang="en-US" b="1" dirty="0">
                <a:solidFill>
                  <a:srgbClr val="D24726"/>
                </a:solidFill>
              </a:rPr>
              <a:t>no free lunch theorem</a:t>
            </a:r>
            <a:r>
              <a:rPr lang="en-US" b="1" dirty="0"/>
              <a:t>, and because of it you should rarely expect a silver bullet implementation of any algorithm. You will always need to experiment with parameters and manually adapt to new situations. </a:t>
            </a:r>
          </a:p>
          <a:p>
            <a:r>
              <a:rPr lang="en-US" dirty="0">
                <a:hlinkClick r:id="rId2"/>
              </a:rPr>
              <a:t>https://en.wikipedia.org/wiki/No_free_lunch_in_search_and_optimization</a:t>
            </a:r>
            <a:endParaRPr lang="en-US" dirty="0"/>
          </a:p>
          <a:p>
            <a:endParaRPr lang="en-US" dirty="0"/>
          </a:p>
          <a:p>
            <a:pPr marL="285750" indent="-285750">
              <a:buFontTx/>
              <a:buChar char="-"/>
            </a:pPr>
            <a:endParaRPr lang="en-US" dirty="0"/>
          </a:p>
          <a:p>
            <a:endParaRPr lang="en-US" dirty="0"/>
          </a:p>
        </p:txBody>
      </p:sp>
    </p:spTree>
    <p:extLst>
      <p:ext uri="{BB962C8B-B14F-4D97-AF65-F5344CB8AC3E}">
        <p14:creationId xmlns:p14="http://schemas.microsoft.com/office/powerpoint/2010/main" val="3990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08E8-070A-4E21-9A82-76D72702B53A}"/>
              </a:ext>
            </a:extLst>
          </p:cNvPr>
          <p:cNvSpPr>
            <a:spLocks noGrp="1"/>
          </p:cNvSpPr>
          <p:nvPr>
            <p:ph type="title"/>
          </p:nvPr>
        </p:nvSpPr>
        <p:spPr/>
        <p:txBody>
          <a:bodyPr/>
          <a:lstStyle/>
          <a:p>
            <a:r>
              <a:rPr lang="en-US" dirty="0"/>
              <a:t>P Versus NP Problem</a:t>
            </a:r>
          </a:p>
        </p:txBody>
      </p:sp>
      <p:sp>
        <p:nvSpPr>
          <p:cNvPr id="3" name="Content Placeholder 2">
            <a:extLst>
              <a:ext uri="{FF2B5EF4-FFF2-40B4-BE49-F238E27FC236}">
                <a16:creationId xmlns:a16="http://schemas.microsoft.com/office/drawing/2014/main" id="{7826C95E-7DE8-417E-87B6-55835044C85B}"/>
              </a:ext>
            </a:extLst>
          </p:cNvPr>
          <p:cNvSpPr>
            <a:spLocks noGrp="1"/>
          </p:cNvSpPr>
          <p:nvPr>
            <p:ph sz="quarter" idx="10"/>
          </p:nvPr>
        </p:nvSpPr>
        <p:spPr>
          <a:xfrm>
            <a:off x="539495" y="1435608"/>
            <a:ext cx="6858831" cy="5422392"/>
          </a:xfrm>
        </p:spPr>
        <p:txBody>
          <a:bodyPr>
            <a:normAutofit fontScale="92500" lnSpcReduction="20000"/>
          </a:bodyPr>
          <a:lstStyle/>
          <a:p>
            <a:r>
              <a:rPr lang="en-US" b="1" dirty="0"/>
              <a:t>Another problem to be aware of in optimization and machine learning is the </a:t>
            </a:r>
            <a:r>
              <a:rPr lang="en-US" b="1" dirty="0">
                <a:solidFill>
                  <a:srgbClr val="D24726"/>
                </a:solidFill>
              </a:rPr>
              <a:t>P versus NP problem</a:t>
            </a:r>
            <a:r>
              <a:rPr lang="en-US" b="1" dirty="0"/>
              <a:t>. </a:t>
            </a:r>
          </a:p>
          <a:p>
            <a:pPr marL="285750" indent="-285750">
              <a:buFont typeface="Arial" panose="020B0604020202020204" pitchFamily="34" charset="0"/>
              <a:buChar char="•"/>
            </a:pPr>
            <a:r>
              <a:rPr lang="en-US" dirty="0"/>
              <a:t>If P = NP, that would mean solutions to hard problems (like optimization and machine learning) can be calculated just as quickly as they are verified. </a:t>
            </a:r>
          </a:p>
          <a:p>
            <a:pPr marL="285750" indent="-285750">
              <a:buFont typeface="Arial" panose="020B0604020202020204" pitchFamily="34" charset="0"/>
              <a:buChar char="•"/>
            </a:pPr>
            <a:r>
              <a:rPr lang="en-US" dirty="0"/>
              <a:t>Think of Sudokus: it’s quick to verify if a Sudoku solution is valid, but it takes much longer to solve for a solution. </a:t>
            </a:r>
          </a:p>
          <a:p>
            <a:r>
              <a:rPr lang="en-US" b="1" dirty="0"/>
              <a:t>While P = NP has been neither proven or disproven in the past 50 years, more scientists are coming to believe P does not equal NP. </a:t>
            </a:r>
          </a:p>
          <a:p>
            <a:r>
              <a:rPr lang="en-US" b="1" dirty="0"/>
              <a:t>This is a major limitation to the capabilities of machine learning and optimization, as it means complexity will always limit what we can do. </a:t>
            </a:r>
          </a:p>
        </p:txBody>
      </p:sp>
      <p:sp>
        <p:nvSpPr>
          <p:cNvPr id="6" name="TextBox 5">
            <a:extLst>
              <a:ext uri="{FF2B5EF4-FFF2-40B4-BE49-F238E27FC236}">
                <a16:creationId xmlns:a16="http://schemas.microsoft.com/office/drawing/2014/main" id="{7B8D5550-3C61-4417-95C3-38D768F87063}"/>
              </a:ext>
            </a:extLst>
          </p:cNvPr>
          <p:cNvSpPr txBox="1"/>
          <p:nvPr/>
        </p:nvSpPr>
        <p:spPr>
          <a:xfrm>
            <a:off x="8019875" y="3429000"/>
            <a:ext cx="3473042"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YouTube – The P versus NP Problem</a:t>
            </a:r>
          </a:p>
        </p:txBody>
      </p:sp>
      <p:sp>
        <p:nvSpPr>
          <p:cNvPr id="7" name="TextBox 6">
            <a:extLst>
              <a:ext uri="{FF2B5EF4-FFF2-40B4-BE49-F238E27FC236}">
                <a16:creationId xmlns:a16="http://schemas.microsoft.com/office/drawing/2014/main" id="{C5AE40B6-0D68-47E2-9EE2-6920A8312067}"/>
              </a:ext>
            </a:extLst>
          </p:cNvPr>
          <p:cNvSpPr txBox="1"/>
          <p:nvPr/>
        </p:nvSpPr>
        <p:spPr>
          <a:xfrm>
            <a:off x="8019875" y="6217341"/>
            <a:ext cx="3632630"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Traveling Salesman (2012 Thriller Film)</a:t>
            </a:r>
          </a:p>
        </p:txBody>
      </p:sp>
      <p:pic>
        <p:nvPicPr>
          <p:cNvPr id="9" name="Picture 8">
            <a:hlinkClick r:id="rId2"/>
            <a:extLst>
              <a:ext uri="{FF2B5EF4-FFF2-40B4-BE49-F238E27FC236}">
                <a16:creationId xmlns:a16="http://schemas.microsoft.com/office/drawing/2014/main" id="{8B445C75-C84B-41FD-B352-E7D779BB0F7E}"/>
              </a:ext>
            </a:extLst>
          </p:cNvPr>
          <p:cNvPicPr>
            <a:picLocks noChangeAspect="1"/>
          </p:cNvPicPr>
          <p:nvPr/>
        </p:nvPicPr>
        <p:blipFill>
          <a:blip r:embed="rId3"/>
          <a:stretch>
            <a:fillRect/>
          </a:stretch>
        </p:blipFill>
        <p:spPr>
          <a:xfrm>
            <a:off x="8019874" y="1458716"/>
            <a:ext cx="3473043" cy="1970284"/>
          </a:xfrm>
          <a:prstGeom prst="rect">
            <a:avLst/>
          </a:prstGeom>
        </p:spPr>
      </p:pic>
      <p:pic>
        <p:nvPicPr>
          <p:cNvPr id="10" name="Picture 9">
            <a:hlinkClick r:id="rId4"/>
            <a:extLst>
              <a:ext uri="{FF2B5EF4-FFF2-40B4-BE49-F238E27FC236}">
                <a16:creationId xmlns:a16="http://schemas.microsoft.com/office/drawing/2014/main" id="{AF8DA229-8CD1-4AAF-8DD2-E87B0CCC1340}"/>
              </a:ext>
            </a:extLst>
          </p:cNvPr>
          <p:cNvPicPr>
            <a:picLocks noChangeAspect="1"/>
          </p:cNvPicPr>
          <p:nvPr/>
        </p:nvPicPr>
        <p:blipFill>
          <a:blip r:embed="rId5"/>
          <a:stretch>
            <a:fillRect/>
          </a:stretch>
        </p:blipFill>
        <p:spPr>
          <a:xfrm>
            <a:off x="8019874" y="4106629"/>
            <a:ext cx="3500848" cy="1970284"/>
          </a:xfrm>
          <a:prstGeom prst="rect">
            <a:avLst/>
          </a:prstGeom>
        </p:spPr>
      </p:pic>
    </p:spTree>
    <p:extLst>
      <p:ext uri="{BB962C8B-B14F-4D97-AF65-F5344CB8AC3E}">
        <p14:creationId xmlns:p14="http://schemas.microsoft.com/office/powerpoint/2010/main" val="136752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9367BE-FAA0-40E1-935F-17882DB11F43}"/>
              </a:ext>
            </a:extLst>
          </p:cNvPr>
          <p:cNvSpPr/>
          <p:nvPr/>
        </p:nvSpPr>
        <p:spPr>
          <a:xfrm>
            <a:off x="1575288" y="2065999"/>
            <a:ext cx="9041423" cy="2739211"/>
          </a:xfrm>
          <a:prstGeom prst="rect">
            <a:avLst/>
          </a:prstGeom>
        </p:spPr>
        <p:txBody>
          <a:bodyPr wrap="square">
            <a:spAutoFit/>
          </a:bodyPr>
          <a:lstStyle/>
          <a:p>
            <a:r>
              <a:rPr lang="en-US" sz="3600" b="1" dirty="0">
                <a:latin typeface="Calibri" panose="020F0502020204030204" pitchFamily="34" charset="0"/>
              </a:rPr>
              <a:t>“Clouds are not spheres, mountains are not cones, coastlines are not circles, and bark is not smooth, nor does lightning travel in a straight line.” </a:t>
            </a:r>
            <a:endParaRPr lang="en-US" sz="3600" dirty="0">
              <a:latin typeface="Calibri" panose="020F0502020204030204" pitchFamily="34" charset="0"/>
            </a:endParaRPr>
          </a:p>
          <a:p>
            <a:pPr lvl="8"/>
            <a:r>
              <a:rPr lang="en-US" sz="2800" dirty="0">
                <a:latin typeface="Calibri" panose="020F0502020204030204" pitchFamily="34" charset="0"/>
              </a:rPr>
              <a:t>― Benoît Mandelbrot </a:t>
            </a:r>
            <a:endParaRPr lang="en-US" sz="2800" dirty="0">
              <a:effectLst/>
              <a:latin typeface="Calibri" panose="020F0502020204030204" pitchFamily="34" charset="0"/>
            </a:endParaRPr>
          </a:p>
        </p:txBody>
      </p:sp>
      <p:pic>
        <p:nvPicPr>
          <p:cNvPr id="2" name="Picture 1">
            <a:extLst>
              <a:ext uri="{FF2B5EF4-FFF2-40B4-BE49-F238E27FC236}">
                <a16:creationId xmlns:a16="http://schemas.microsoft.com/office/drawing/2014/main" id="{449D6CF9-156B-4E92-B117-78E344B8C3BE}"/>
              </a:ext>
            </a:extLst>
          </p:cNvPr>
          <p:cNvPicPr>
            <a:picLocks noChangeAspect="1"/>
          </p:cNvPicPr>
          <p:nvPr/>
        </p:nvPicPr>
        <p:blipFill>
          <a:blip r:embed="rId2"/>
          <a:stretch>
            <a:fillRect/>
          </a:stretch>
        </p:blipFill>
        <p:spPr>
          <a:xfrm>
            <a:off x="329609" y="835935"/>
            <a:ext cx="11344940" cy="433871"/>
          </a:xfrm>
          <a:prstGeom prst="rect">
            <a:avLst/>
          </a:prstGeom>
        </p:spPr>
      </p:pic>
    </p:spTree>
    <p:extLst>
      <p:ext uri="{BB962C8B-B14F-4D97-AF65-F5344CB8AC3E}">
        <p14:creationId xmlns:p14="http://schemas.microsoft.com/office/powerpoint/2010/main" val="20793709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Tree>
    <p:extLst>
      <p:ext uri="{BB962C8B-B14F-4D97-AF65-F5344CB8AC3E}">
        <p14:creationId xmlns:p14="http://schemas.microsoft.com/office/powerpoint/2010/main" val="943066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
        <p:nvSpPr>
          <p:cNvPr id="10" name="Oval 9">
            <a:extLst>
              <a:ext uri="{FF2B5EF4-FFF2-40B4-BE49-F238E27FC236}">
                <a16:creationId xmlns:a16="http://schemas.microsoft.com/office/drawing/2014/main" id="{3D147C79-2ECE-4473-BF5E-290B0450FFCE}"/>
              </a:ext>
            </a:extLst>
          </p:cNvPr>
          <p:cNvSpPr/>
          <p:nvPr/>
        </p:nvSpPr>
        <p:spPr>
          <a:xfrm>
            <a:off x="200297" y="3587931"/>
            <a:ext cx="1497874"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55064B-B031-4767-97E3-4A591E2CE89F}"/>
              </a:ext>
            </a:extLst>
          </p:cNvPr>
          <p:cNvSpPr txBox="1"/>
          <p:nvPr/>
        </p:nvSpPr>
        <p:spPr>
          <a:xfrm>
            <a:off x="316478" y="4383795"/>
            <a:ext cx="5262839" cy="914400"/>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Metaheuristics algorithms are random-based searches, and can only guarantee an approximation if executed correctly.</a:t>
            </a:r>
          </a:p>
        </p:txBody>
      </p:sp>
    </p:spTree>
    <p:extLst>
      <p:ext uri="{BB962C8B-B14F-4D97-AF65-F5344CB8AC3E}">
        <p14:creationId xmlns:p14="http://schemas.microsoft.com/office/powerpoint/2010/main" val="2141404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Tree>
    <p:extLst>
      <p:ext uri="{BB962C8B-B14F-4D97-AF65-F5344CB8AC3E}">
        <p14:creationId xmlns:p14="http://schemas.microsoft.com/office/powerpoint/2010/main" val="3673760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The Traveling Salesman</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287195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
        <p:nvSpPr>
          <p:cNvPr id="12" name="Oval 11">
            <a:extLst>
              <a:ext uri="{FF2B5EF4-FFF2-40B4-BE49-F238E27FC236}">
                <a16:creationId xmlns:a16="http://schemas.microsoft.com/office/drawing/2014/main" id="{E4063800-5F82-47E7-95D6-284916B42657}"/>
              </a:ext>
            </a:extLst>
          </p:cNvPr>
          <p:cNvSpPr/>
          <p:nvPr/>
        </p:nvSpPr>
        <p:spPr>
          <a:xfrm>
            <a:off x="246717" y="4356913"/>
            <a:ext cx="4475754" cy="79586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D6DB5F-E79E-49A6-9FA2-EC0511218D8B}"/>
              </a:ext>
            </a:extLst>
          </p:cNvPr>
          <p:cNvSpPr txBox="1"/>
          <p:nvPr/>
        </p:nvSpPr>
        <p:spPr>
          <a:xfrm>
            <a:off x="301823" y="5381608"/>
            <a:ext cx="5262839" cy="1285522"/>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Hill-climbing should converge on a local minimum where overlaps do not exist anymore. If there are still overlaps, it means the algorithm did not do enough random samples and swaps. Therefore it needs more iterations.  </a:t>
            </a:r>
          </a:p>
        </p:txBody>
      </p:sp>
    </p:spTree>
    <p:extLst>
      <p:ext uri="{BB962C8B-B14F-4D97-AF65-F5344CB8AC3E}">
        <p14:creationId xmlns:p14="http://schemas.microsoft.com/office/powerpoint/2010/main" val="969615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Tree>
    <p:extLst>
      <p:ext uri="{BB962C8B-B14F-4D97-AF65-F5344CB8AC3E}">
        <p14:creationId xmlns:p14="http://schemas.microsoft.com/office/powerpoint/2010/main" val="5431222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
        <p:nvSpPr>
          <p:cNvPr id="11" name="Oval 10">
            <a:extLst>
              <a:ext uri="{FF2B5EF4-FFF2-40B4-BE49-F238E27FC236}">
                <a16:creationId xmlns:a16="http://schemas.microsoft.com/office/drawing/2014/main" id="{0DBD51C7-6539-433B-91F7-3092DB407D2A}"/>
              </a:ext>
            </a:extLst>
          </p:cNvPr>
          <p:cNvSpPr/>
          <p:nvPr/>
        </p:nvSpPr>
        <p:spPr>
          <a:xfrm>
            <a:off x="302161" y="4356916"/>
            <a:ext cx="4211966"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D8B07F1-2209-4D1F-A37F-103DB19FEFA4}"/>
              </a:ext>
            </a:extLst>
          </p:cNvPr>
          <p:cNvSpPr txBox="1"/>
          <p:nvPr/>
        </p:nvSpPr>
        <p:spPr>
          <a:xfrm>
            <a:off x="418342" y="5152780"/>
            <a:ext cx="5262839" cy="1490122"/>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Again, hill climbing should converge on a local minimum. If the line started flat and prematurely stopped moving towards the points, it is likely it did not have enough iterations. </a:t>
            </a:r>
          </a:p>
        </p:txBody>
      </p:sp>
    </p:spTree>
    <p:extLst>
      <p:ext uri="{BB962C8B-B14F-4D97-AF65-F5344CB8AC3E}">
        <p14:creationId xmlns:p14="http://schemas.microsoft.com/office/powerpoint/2010/main" val="26594738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2913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
        <p:nvSpPr>
          <p:cNvPr id="14" name="Oval 13">
            <a:extLst>
              <a:ext uri="{FF2B5EF4-FFF2-40B4-BE49-F238E27FC236}">
                <a16:creationId xmlns:a16="http://schemas.microsoft.com/office/drawing/2014/main" id="{EE62C645-2D69-4425-8217-FFCBEF078013}"/>
              </a:ext>
            </a:extLst>
          </p:cNvPr>
          <p:cNvSpPr/>
          <p:nvPr/>
        </p:nvSpPr>
        <p:spPr>
          <a:xfrm>
            <a:off x="81277" y="3744356"/>
            <a:ext cx="7193714" cy="9364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A8B2852-E444-4E03-A846-D42A4AC392D9}"/>
              </a:ext>
            </a:extLst>
          </p:cNvPr>
          <p:cNvSpPr txBox="1"/>
          <p:nvPr/>
        </p:nvSpPr>
        <p:spPr>
          <a:xfrm>
            <a:off x="521453" y="5461933"/>
            <a:ext cx="8015307" cy="914400"/>
          </a:xfrm>
          <a:prstGeom prst="rect">
            <a:avLst/>
          </a:prstGeom>
        </p:spPr>
        <p:txBody>
          <a:bodyPr vert="horz" wrap="square" lIns="91440" tIns="45720" rIns="91440" bIns="45720" rtlCol="0">
            <a:normAutofit fontScale="925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We are already using simulated annealing, but are stuck in a local minimum so our temperature schedule needs to be hotter. You need to introduce some more randomness, and hopefully that will “shake the ball” out of the local minimum it keeps getting stuck in. </a:t>
            </a:r>
          </a:p>
        </p:txBody>
      </p:sp>
    </p:spTree>
    <p:extLst>
      <p:ext uri="{BB962C8B-B14F-4D97-AF65-F5344CB8AC3E}">
        <p14:creationId xmlns:p14="http://schemas.microsoft.com/office/powerpoint/2010/main" val="41559549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2625733" cy="462102"/>
          </a:xfrm>
          <a:prstGeom prst="rect">
            <a:avLst/>
          </a:prstGeom>
        </p:spPr>
        <p:txBody>
          <a:bodyPr vert="horz" wrap="square" lIns="0" tIns="15355" rIns="0" bIns="0" rtlCol="0" anchor="b" anchorCtr="0">
            <a:spAutoFit/>
          </a:bodyPr>
          <a:lstStyle/>
          <a:p>
            <a:pPr marL="15356">
              <a:spcBef>
                <a:spcPts val="121"/>
              </a:spcBef>
            </a:pPr>
            <a:r>
              <a:rPr spc="230" dirty="0">
                <a:solidFill>
                  <a:schemeClr val="tx1"/>
                </a:solidFill>
              </a:rPr>
              <a:t>Source</a:t>
            </a:r>
            <a:r>
              <a:rPr spc="138" dirty="0">
                <a:solidFill>
                  <a:schemeClr val="tx1"/>
                </a:solidFill>
              </a:rPr>
              <a:t> </a:t>
            </a:r>
            <a:r>
              <a:rPr spc="218" dirty="0">
                <a:solidFill>
                  <a:schemeClr val="tx1"/>
                </a:solidFill>
              </a:rPr>
              <a:t>Code</a:t>
            </a:r>
          </a:p>
        </p:txBody>
      </p:sp>
      <p:sp>
        <p:nvSpPr>
          <p:cNvPr id="3" name="object 3"/>
          <p:cNvSpPr txBox="1"/>
          <p:nvPr/>
        </p:nvSpPr>
        <p:spPr>
          <a:xfrm>
            <a:off x="419195" y="1473674"/>
            <a:ext cx="6375464" cy="2760348"/>
          </a:xfrm>
          <a:prstGeom prst="rect">
            <a:avLst/>
          </a:prstGeom>
        </p:spPr>
        <p:txBody>
          <a:bodyPr vert="horz" wrap="square" lIns="0" tIns="13820" rIns="0" bIns="0" rtlCol="0">
            <a:spAutoFit/>
          </a:bodyPr>
          <a:lstStyle/>
          <a:p>
            <a:pPr marL="15356" marR="148181">
              <a:lnSpc>
                <a:spcPct val="137500"/>
              </a:lnSpc>
              <a:spcBef>
                <a:spcPts val="109"/>
              </a:spcBef>
            </a:pPr>
            <a:r>
              <a:rPr sz="1451" b="1" spc="133" dirty="0">
                <a:latin typeface="Arial"/>
                <a:cs typeface="Arial"/>
              </a:rPr>
              <a:t>Traveling </a:t>
            </a:r>
            <a:r>
              <a:rPr sz="1451" b="1" spc="163" dirty="0">
                <a:latin typeface="Arial"/>
                <a:cs typeface="Arial"/>
              </a:rPr>
              <a:t>Salesman </a:t>
            </a:r>
            <a:r>
              <a:rPr sz="1451" b="1" spc="193" dirty="0">
                <a:latin typeface="Arial"/>
                <a:cs typeface="Arial"/>
              </a:rPr>
              <a:t>Demo  </a:t>
            </a:r>
            <a:r>
              <a:rPr sz="1451" b="1" spc="151" dirty="0">
                <a:solidFill>
                  <a:srgbClr val="5193E1"/>
                </a:solidFill>
                <a:latin typeface="Arial"/>
                <a:cs typeface="Arial"/>
                <a:hlinkClick r:id="rId2"/>
              </a:rPr>
              <a:t>https://github.com/thomasnield/traveling_salesman_demo</a:t>
            </a:r>
            <a:endParaRPr sz="1451" dirty="0">
              <a:latin typeface="Arial"/>
              <a:cs typeface="Arial"/>
            </a:endParaRPr>
          </a:p>
          <a:p>
            <a:pPr>
              <a:spcBef>
                <a:spcPts val="18"/>
              </a:spcBef>
            </a:pPr>
            <a:endParaRPr sz="2055" dirty="0">
              <a:latin typeface="Times New Roman"/>
              <a:cs typeface="Times New Roman"/>
            </a:endParaRPr>
          </a:p>
          <a:p>
            <a:pPr marL="15356" marR="6142">
              <a:lnSpc>
                <a:spcPct val="137500"/>
              </a:lnSpc>
              <a:spcBef>
                <a:spcPts val="6"/>
              </a:spcBef>
            </a:pPr>
            <a:r>
              <a:rPr sz="1451" b="1" spc="133" dirty="0">
                <a:latin typeface="Arial"/>
                <a:cs typeface="Arial"/>
              </a:rPr>
              <a:t>Traveling </a:t>
            </a:r>
            <a:r>
              <a:rPr sz="1451" b="1" spc="163" dirty="0">
                <a:latin typeface="Arial"/>
                <a:cs typeface="Arial"/>
              </a:rPr>
              <a:t>Salesman Plotter  </a:t>
            </a:r>
            <a:r>
              <a:rPr sz="1451" b="1" spc="151" dirty="0">
                <a:solidFill>
                  <a:srgbClr val="5193E1"/>
                </a:solidFill>
                <a:latin typeface="Arial"/>
                <a:cs typeface="Arial"/>
                <a:hlinkClick r:id="rId3"/>
              </a:rPr>
              <a:t>https://github.com/thomasnield/traveling_salesman_plotter</a:t>
            </a:r>
            <a:endParaRPr lang="en-US" sz="1451" b="1" spc="151" dirty="0">
              <a:solidFill>
                <a:srgbClr val="5193E1"/>
              </a:solidFill>
              <a:latin typeface="Arial"/>
              <a:cs typeface="Arial"/>
            </a:endParaRPr>
          </a:p>
          <a:p>
            <a:pPr marL="15356" marR="6142">
              <a:lnSpc>
                <a:spcPct val="137500"/>
              </a:lnSpc>
              <a:spcBef>
                <a:spcPts val="6"/>
              </a:spcBef>
            </a:pPr>
            <a:endParaRPr lang="en-US" sz="1451" b="1" spc="151" dirty="0">
              <a:solidFill>
                <a:srgbClr val="5193E1"/>
              </a:solidFill>
              <a:latin typeface="Arial"/>
              <a:cs typeface="Arial"/>
            </a:endParaRPr>
          </a:p>
          <a:p>
            <a:pPr marL="15356" marR="6142">
              <a:lnSpc>
                <a:spcPct val="137500"/>
              </a:lnSpc>
              <a:spcBef>
                <a:spcPts val="6"/>
              </a:spcBef>
            </a:pPr>
            <a:r>
              <a:rPr lang="en-US" sz="1451" b="1" spc="163" dirty="0">
                <a:latin typeface="Arial"/>
                <a:cs typeface="Arial"/>
              </a:rPr>
              <a:t>Linear Regression App</a:t>
            </a:r>
          </a:p>
          <a:p>
            <a:pPr marL="15356" marR="6142">
              <a:lnSpc>
                <a:spcPct val="137500"/>
              </a:lnSpc>
              <a:spcBef>
                <a:spcPts val="6"/>
              </a:spcBef>
            </a:pPr>
            <a:r>
              <a:rPr lang="en-US" sz="1451" b="1" spc="151" dirty="0">
                <a:solidFill>
                  <a:srgbClr val="5193E1"/>
                </a:solidFill>
                <a:latin typeface="Arial"/>
                <a:cs typeface="Arial"/>
                <a:hlinkClick r:id="rId4">
                  <a:extLst>
                    <a:ext uri="{A12FA001-AC4F-418D-AE19-62706E023703}">
                      <ahyp:hlinkClr xmlns:ahyp="http://schemas.microsoft.com/office/drawing/2018/hyperlinkcolor" val="tx"/>
                    </a:ext>
                  </a:extLst>
                </a:hlinkClick>
              </a:rPr>
              <a:t>https://github.com/thomasnield/kotlin_linear_regression/</a:t>
            </a:r>
            <a:endParaRPr lang="en-US" sz="1451" b="1" spc="151" dirty="0">
              <a:solidFill>
                <a:srgbClr val="5193E1"/>
              </a:solidFill>
              <a:latin typeface="Arial"/>
              <a:cs typeface="Arial"/>
            </a:endParaRPr>
          </a:p>
          <a:p>
            <a:pPr marL="15356" marR="6142">
              <a:lnSpc>
                <a:spcPct val="137500"/>
              </a:lnSpc>
              <a:spcBef>
                <a:spcPts val="6"/>
              </a:spcBef>
            </a:pPr>
            <a:endParaRPr sz="1451" dirty="0">
              <a:latin typeface="Arial"/>
              <a:cs typeface="Arial"/>
            </a:endParaRPr>
          </a:p>
        </p:txBody>
      </p:sp>
      <p:sp>
        <p:nvSpPr>
          <p:cNvPr id="4" name="object 4"/>
          <p:cNvSpPr/>
          <p:nvPr/>
        </p:nvSpPr>
        <p:spPr>
          <a:xfrm>
            <a:off x="3519403" y="4244973"/>
            <a:ext cx="5153193" cy="2278706"/>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5486401" y="6554389"/>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60" dirty="0">
                <a:latin typeface="Tahoma"/>
                <a:cs typeface="Tahoma"/>
              </a:rPr>
              <a:t> </a:t>
            </a:r>
            <a:r>
              <a:rPr sz="967" spc="79" dirty="0">
                <a:latin typeface="Tahoma"/>
                <a:cs typeface="Tahoma"/>
              </a:rPr>
              <a:t>xkcd.com</a:t>
            </a:r>
            <a:endParaRPr sz="967">
              <a:latin typeface="Tahoma"/>
              <a:cs typeface="Tahoma"/>
            </a:endParaRPr>
          </a:p>
        </p:txBody>
      </p:sp>
      <p:sp>
        <p:nvSpPr>
          <p:cNvPr id="6" name="object 6"/>
          <p:cNvSpPr txBox="1">
            <a:spLocks noGrp="1"/>
          </p:cNvSpPr>
          <p:nvPr>
            <p:ph type="sldNum" sz="quarter" idx="7"/>
          </p:nvPr>
        </p:nvSpPr>
        <p:spPr>
          <a:xfrm>
            <a:off x="10127038" y="7564615"/>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65</a:t>
            </a:fld>
            <a:endParaRPr spc="302"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III</a:t>
            </a:r>
            <a:br>
              <a:rPr lang="en-US" sz="4800" dirty="0">
                <a:solidFill>
                  <a:schemeClr val="bg1"/>
                </a:solidFill>
              </a:rPr>
            </a:br>
            <a:r>
              <a:rPr lang="en-US" sz="4800" dirty="0">
                <a:solidFill>
                  <a:schemeClr val="bg1"/>
                </a:solidFill>
              </a:rPr>
              <a:t>Tree Search</a:t>
            </a:r>
          </a:p>
        </p:txBody>
      </p:sp>
    </p:spTree>
    <p:extLst>
      <p:ext uri="{BB962C8B-B14F-4D97-AF65-F5344CB8AC3E}">
        <p14:creationId xmlns:p14="http://schemas.microsoft.com/office/powerpoint/2010/main" val="6913433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r>
              <a:rPr lang="en-US" b="1" dirty="0"/>
              <a:t>Stochastic search algorithms, which rely on controlled randomness, can be effective and useful although they have drawbacks.</a:t>
            </a:r>
          </a:p>
          <a:p>
            <a:pPr lvl="1"/>
            <a:r>
              <a:rPr lang="en-US" dirty="0"/>
              <a:t>They are not deterministic and will likely provide an approximate and inconsistent solution every time it is executed.</a:t>
            </a:r>
          </a:p>
          <a:p>
            <a:pPr lvl="1"/>
            <a:r>
              <a:rPr lang="en-US" dirty="0"/>
              <a:t>This compromise is why they perform fast and with little computing resources.</a:t>
            </a:r>
          </a:p>
          <a:p>
            <a:endParaRPr lang="en-US" dirty="0"/>
          </a:p>
        </p:txBody>
      </p:sp>
    </p:spTree>
    <p:extLst>
      <p:ext uri="{BB962C8B-B14F-4D97-AF65-F5344CB8AC3E}">
        <p14:creationId xmlns:p14="http://schemas.microsoft.com/office/powerpoint/2010/main" val="33627926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pPr marL="0" lvl="1" indent="0">
              <a:buNone/>
            </a:pPr>
            <a:r>
              <a:rPr lang="en-US" b="1" dirty="0"/>
              <a:t>Tree search is another search algorithm that is consistent, deterministic, and effectively exhaustive of all possible solutions but also has drawbacks.</a:t>
            </a:r>
          </a:p>
          <a:p>
            <a:pPr lvl="1"/>
            <a:r>
              <a:rPr lang="en-US" dirty="0"/>
              <a:t>The algorithm will explore every possible combination of solutions, minus the ones it knows will be infeasible. </a:t>
            </a:r>
          </a:p>
          <a:p>
            <a:pPr lvl="1"/>
            <a:r>
              <a:rPr lang="en-US" dirty="0"/>
              <a:t>This clever avoidance of infeasible solutions is done with a combination of heuristics, bounding, and pruning. </a:t>
            </a:r>
          </a:p>
          <a:p>
            <a:pPr lvl="1"/>
            <a:r>
              <a:rPr lang="en-US" dirty="0"/>
              <a:t>However, they can be demanding on computing resources and, in extreme cases, be downright impractical. </a:t>
            </a:r>
          </a:p>
        </p:txBody>
      </p:sp>
    </p:spTree>
    <p:extLst>
      <p:ext uri="{BB962C8B-B14F-4D97-AF65-F5344CB8AC3E}">
        <p14:creationId xmlns:p14="http://schemas.microsoft.com/office/powerpoint/2010/main" val="1127281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a:bodyPr>
          <a:lstStyle/>
          <a:p>
            <a:r>
              <a:rPr lang="en-US" dirty="0"/>
              <a:t>Suppose you had 5 coin flips, and you want to know all ordered combinations that yield 3 heads and 2 tails, such as HHHTT, HHTHT, TTHHH, and so on. </a:t>
            </a:r>
          </a:p>
          <a:p>
            <a:r>
              <a:rPr lang="en-US" dirty="0"/>
              <a:t>You can use a recursive function to generate a tree of all possible combinations, and keep the ones that include 3 heads and two tails. </a:t>
            </a:r>
          </a:p>
          <a:p>
            <a:endParaRPr lang="en-US" dirty="0"/>
          </a:p>
          <a:p>
            <a:endParaRPr lang="en-US" dirty="0"/>
          </a:p>
          <a:p>
            <a:endParaRPr lang="en-US" dirty="0"/>
          </a:p>
        </p:txBody>
      </p:sp>
      <p:graphicFrame>
        <p:nvGraphicFramePr>
          <p:cNvPr id="4" name="Diagram 3">
            <a:extLst>
              <a:ext uri="{FF2B5EF4-FFF2-40B4-BE49-F238E27FC236}">
                <a16:creationId xmlns:a16="http://schemas.microsoft.com/office/drawing/2014/main" id="{E233CDA7-9294-414C-8F60-39A2D880219F}"/>
              </a:ext>
            </a:extLst>
          </p:cNvPr>
          <p:cNvGraphicFramePr/>
          <p:nvPr>
            <p:extLst>
              <p:ext uri="{D42A27DB-BD31-4B8C-83A1-F6EECF244321}">
                <p14:modId xmlns:p14="http://schemas.microsoft.com/office/powerpoint/2010/main" val="262502944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spTree>
    <p:extLst>
      <p:ext uri="{BB962C8B-B14F-4D97-AF65-F5344CB8AC3E}">
        <p14:creationId xmlns:p14="http://schemas.microsoft.com/office/powerpoint/2010/main" val="2780919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Why Learn Optimization?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11069902" cy="4737463"/>
          </a:xfrm>
          <a:prstGeom prst="rect">
            <a:avLst/>
          </a:prstGeom>
        </p:spPr>
        <p:txBody>
          <a:bodyPr vert="horz" wrap="square" lIns="91440" tIns="45720" rIns="91440" bIns="45720" rtlCol="0">
            <a:normAutofit lnSpcReduction="10000"/>
          </a:bodyPr>
          <a:lstStyle/>
          <a:p>
            <a:pPr>
              <a:spcAft>
                <a:spcPts val="2000"/>
              </a:spcAft>
            </a:pPr>
            <a:r>
              <a:rPr lang="en-US" b="1" dirty="0">
                <a:solidFill>
                  <a:srgbClr val="D24726"/>
                </a:solidFill>
                <a:latin typeface="Segoe UI Semibold" panose="020B0702040204020203" pitchFamily="34" charset="0"/>
                <a:cs typeface="Segoe UI Semibold" panose="020B0702040204020203" pitchFamily="34" charset="0"/>
              </a:rPr>
              <a:t>Machine learning </a:t>
            </a:r>
            <a:r>
              <a:rPr lang="en-US" b="1" dirty="0">
                <a:latin typeface="Segoe UI" panose="020B0502040204020203" pitchFamily="34" charset="0"/>
                <a:cs typeface="Segoe UI" panose="020B0502040204020203" pitchFamily="34" charset="0"/>
              </a:rPr>
              <a:t>is quite the rage these days, so much that it’s easy to overlook the fact there are other algorithms in the “artificial intelligence” space.</a:t>
            </a:r>
          </a:p>
          <a:p>
            <a:pPr>
              <a:spcAft>
                <a:spcPts val="2000"/>
              </a:spcAft>
            </a:pPr>
            <a:r>
              <a:rPr lang="en-US" b="1" dirty="0">
                <a:latin typeface="Segoe UI" panose="020B0502040204020203" pitchFamily="34" charset="0"/>
                <a:cs typeface="Segoe UI" panose="020B0502040204020203" pitchFamily="34" charset="0"/>
              </a:rPr>
              <a:t>Our world economies and everyday lives are optimized algorithmically.</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Transportation network design and on-time performance</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Scheduling constrained resources like staff, transportation, server jobs, classrooms, events, etc.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Optimizing cost/revenue/profit objectives by mixing the right decision variables.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Solving move-based games like Sudoku and Chess</a:t>
            </a:r>
          </a:p>
          <a:p>
            <a:pPr>
              <a:spcAft>
                <a:spcPts val="2000"/>
              </a:spcAft>
            </a:pPr>
            <a:r>
              <a:rPr lang="en-US" b="1" dirty="0">
                <a:latin typeface="Segoe UI" panose="020B0502040204020203" pitchFamily="34" charset="0"/>
                <a:cs typeface="Segoe UI" panose="020B0502040204020203" pitchFamily="34" charset="0"/>
              </a:rPr>
              <a:t>Machine learning itself is an optimization problem, as you are trying to minimize a loss function and can use techniques beyond just gradient descent. </a:t>
            </a:r>
          </a:p>
          <a:p>
            <a:pPr>
              <a:spcAft>
                <a:spcPts val="2000"/>
              </a:spcAft>
            </a:pPr>
            <a:r>
              <a:rPr lang="en-US" b="1" i="1" dirty="0">
                <a:latin typeface="Segoe UI" panose="020B0502040204020203" pitchFamily="34" charset="0"/>
                <a:cs typeface="Segoe UI" panose="020B0502040204020203" pitchFamily="34" charset="0"/>
              </a:rPr>
              <a:t>Learn More: </a:t>
            </a:r>
            <a:r>
              <a:rPr lang="en-US" i="1" dirty="0">
                <a:latin typeface="Segoe UI" panose="020B0502040204020203" pitchFamily="34" charset="0"/>
                <a:cs typeface="Segoe UI" panose="020B0502040204020203" pitchFamily="34" charset="0"/>
                <a:hlinkClick r:id="rId2"/>
              </a:rPr>
              <a:t>https://en.wikipedia.org/wiki/Mathematical_optimization</a:t>
            </a: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454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fontScale="92500" lnSpcReduction="20000"/>
          </a:bodyPr>
          <a:lstStyle/>
          <a:p>
            <a:r>
              <a:rPr lang="en-US" dirty="0"/>
              <a:t>Suppose you had 5 coin flips, and you want to know all ordered combinations that yield 3 heads and 2 tails, such as HHHTT, HHTHT, TTHH, and so on. </a:t>
            </a:r>
          </a:p>
          <a:p>
            <a:r>
              <a:rPr lang="en-US" dirty="0"/>
              <a:t>You can use a recursive function to generate a tree of all possible combinations, and keep the ones that include 3 heads and two tails. </a:t>
            </a:r>
          </a:p>
          <a:p>
            <a:r>
              <a:rPr lang="en-US" dirty="0"/>
              <a:t>However, if we have rules dictating specific outcomes, we can search this tree faster by avoiding combinations we know will not work. </a:t>
            </a:r>
          </a:p>
          <a:p>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5715822F-F2B2-4D96-A883-BDCFE9EDBA9B}"/>
              </a:ext>
            </a:extLst>
          </p:cNvPr>
          <p:cNvSpPr/>
          <p:nvPr/>
        </p:nvSpPr>
        <p:spPr>
          <a:xfrm>
            <a:off x="539495" y="5422392"/>
            <a:ext cx="6096000" cy="923330"/>
          </a:xfrm>
          <a:prstGeom prst="rect">
            <a:avLst/>
          </a:prstGeom>
        </p:spPr>
        <p:txBody>
          <a:bodyPr>
            <a:spAutoFit/>
          </a:bodyPr>
          <a:lstStyle/>
          <a:p>
            <a:endParaRPr lang="en-US" dirty="0"/>
          </a:p>
          <a:p>
            <a:r>
              <a:rPr lang="en-US" dirty="0"/>
              <a:t>Fun Tangent: The Binomial Distribution</a:t>
            </a:r>
          </a:p>
          <a:p>
            <a:r>
              <a:rPr lang="en-US" dirty="0">
                <a:hlinkClick r:id="rId2"/>
              </a:rPr>
              <a:t>https://www.youtube.com/watch?v=ConmIDAzRqI</a:t>
            </a:r>
            <a:endParaRPr lang="en-US" dirty="0"/>
          </a:p>
        </p:txBody>
      </p:sp>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graphicFrame>
        <p:nvGraphicFramePr>
          <p:cNvPr id="7" name="Diagram 6">
            <a:extLst>
              <a:ext uri="{FF2B5EF4-FFF2-40B4-BE49-F238E27FC236}">
                <a16:creationId xmlns:a16="http://schemas.microsoft.com/office/drawing/2014/main" id="{A6EF300B-B911-458A-ACBD-027E1D809030}"/>
              </a:ext>
            </a:extLst>
          </p:cNvPr>
          <p:cNvGraphicFramePr/>
          <p:nvPr>
            <p:extLst>
              <p:ext uri="{D42A27DB-BD31-4B8C-83A1-F6EECF244321}">
                <p14:modId xmlns:p14="http://schemas.microsoft.com/office/powerpoint/2010/main" val="144269331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Close">
            <a:extLst>
              <a:ext uri="{FF2B5EF4-FFF2-40B4-BE49-F238E27FC236}">
                <a16:creationId xmlns:a16="http://schemas.microsoft.com/office/drawing/2014/main" id="{ACF5FA33-FE92-48A3-A396-DA52F9F5518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1265736"/>
            <a:ext cx="237146" cy="237146"/>
          </a:xfrm>
          <a:prstGeom prst="rect">
            <a:avLst/>
          </a:prstGeom>
        </p:spPr>
      </p:pic>
      <p:pic>
        <p:nvPicPr>
          <p:cNvPr id="10" name="Graphic 9" descr="Close">
            <a:extLst>
              <a:ext uri="{FF2B5EF4-FFF2-40B4-BE49-F238E27FC236}">
                <a16:creationId xmlns:a16="http://schemas.microsoft.com/office/drawing/2014/main" id="{AA003BBA-6B96-40B7-8E09-09F84DB836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170303"/>
            <a:ext cx="237146" cy="237146"/>
          </a:xfrm>
          <a:prstGeom prst="rect">
            <a:avLst/>
          </a:prstGeom>
        </p:spPr>
      </p:pic>
      <p:pic>
        <p:nvPicPr>
          <p:cNvPr id="11" name="Graphic 10" descr="Close">
            <a:extLst>
              <a:ext uri="{FF2B5EF4-FFF2-40B4-BE49-F238E27FC236}">
                <a16:creationId xmlns:a16="http://schemas.microsoft.com/office/drawing/2014/main" id="{019FA7F8-DBB7-4F98-AE95-F67853E5C25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8" y="1520687"/>
            <a:ext cx="237146" cy="237146"/>
          </a:xfrm>
          <a:prstGeom prst="rect">
            <a:avLst/>
          </a:prstGeom>
        </p:spPr>
      </p:pic>
      <p:pic>
        <p:nvPicPr>
          <p:cNvPr id="12" name="Graphic 11" descr="Close">
            <a:extLst>
              <a:ext uri="{FF2B5EF4-FFF2-40B4-BE49-F238E27FC236}">
                <a16:creationId xmlns:a16="http://schemas.microsoft.com/office/drawing/2014/main" id="{B3F06D2B-751B-40C2-8C0B-55B94EC55E5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862522"/>
            <a:ext cx="237146" cy="237146"/>
          </a:xfrm>
          <a:prstGeom prst="rect">
            <a:avLst/>
          </a:prstGeom>
        </p:spPr>
      </p:pic>
      <p:pic>
        <p:nvPicPr>
          <p:cNvPr id="13" name="Graphic 12" descr="Close">
            <a:extLst>
              <a:ext uri="{FF2B5EF4-FFF2-40B4-BE49-F238E27FC236}">
                <a16:creationId xmlns:a16="http://schemas.microsoft.com/office/drawing/2014/main" id="{E841B4C5-906F-4352-8AE8-669BFB53FC1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9" y="2375271"/>
            <a:ext cx="237146" cy="237146"/>
          </a:xfrm>
          <a:prstGeom prst="rect">
            <a:avLst/>
          </a:prstGeom>
        </p:spPr>
      </p:pic>
      <p:pic>
        <p:nvPicPr>
          <p:cNvPr id="14" name="Graphic 13" descr="Close">
            <a:extLst>
              <a:ext uri="{FF2B5EF4-FFF2-40B4-BE49-F238E27FC236}">
                <a16:creationId xmlns:a16="http://schemas.microsoft.com/office/drawing/2014/main" id="{F34FEBEC-EE4F-4D26-9277-0AC5441CB7B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3648589"/>
            <a:ext cx="237146" cy="237146"/>
          </a:xfrm>
          <a:prstGeom prst="rect">
            <a:avLst/>
          </a:prstGeom>
        </p:spPr>
      </p:pic>
      <p:pic>
        <p:nvPicPr>
          <p:cNvPr id="15" name="Graphic 14" descr="Close">
            <a:extLst>
              <a:ext uri="{FF2B5EF4-FFF2-40B4-BE49-F238E27FC236}">
                <a16:creationId xmlns:a16="http://schemas.microsoft.com/office/drawing/2014/main" id="{56202F65-ECCA-44D0-9115-A962D48A907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8041" y="3732621"/>
            <a:ext cx="237146" cy="237146"/>
          </a:xfrm>
          <a:prstGeom prst="rect">
            <a:avLst/>
          </a:prstGeom>
        </p:spPr>
      </p:pic>
      <p:pic>
        <p:nvPicPr>
          <p:cNvPr id="16" name="Graphic 15" descr="Close">
            <a:extLst>
              <a:ext uri="{FF2B5EF4-FFF2-40B4-BE49-F238E27FC236}">
                <a16:creationId xmlns:a16="http://schemas.microsoft.com/office/drawing/2014/main" id="{B4F7B0E5-17E8-4872-9E03-B455A462409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560281"/>
            <a:ext cx="237146" cy="237146"/>
          </a:xfrm>
          <a:prstGeom prst="rect">
            <a:avLst/>
          </a:prstGeom>
        </p:spPr>
      </p:pic>
      <p:pic>
        <p:nvPicPr>
          <p:cNvPr id="17" name="Graphic 16" descr="Close">
            <a:extLst>
              <a:ext uri="{FF2B5EF4-FFF2-40B4-BE49-F238E27FC236}">
                <a16:creationId xmlns:a16="http://schemas.microsoft.com/office/drawing/2014/main" id="{CC5F4104-B8E0-4D28-9505-37ADD8434E4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397909"/>
            <a:ext cx="237146" cy="237146"/>
          </a:xfrm>
          <a:prstGeom prst="rect">
            <a:avLst/>
          </a:prstGeom>
        </p:spPr>
      </p:pic>
      <p:pic>
        <p:nvPicPr>
          <p:cNvPr id="18" name="Graphic 17" descr="Close">
            <a:extLst>
              <a:ext uri="{FF2B5EF4-FFF2-40B4-BE49-F238E27FC236}">
                <a16:creationId xmlns:a16="http://schemas.microsoft.com/office/drawing/2014/main" id="{ED96A638-1788-4C74-A01A-983680308C0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2552448"/>
            <a:ext cx="237146" cy="237146"/>
          </a:xfrm>
          <a:prstGeom prst="rect">
            <a:avLst/>
          </a:prstGeom>
        </p:spPr>
      </p:pic>
      <p:pic>
        <p:nvPicPr>
          <p:cNvPr id="19" name="Graphic 18" descr="Close">
            <a:extLst>
              <a:ext uri="{FF2B5EF4-FFF2-40B4-BE49-F238E27FC236}">
                <a16:creationId xmlns:a16="http://schemas.microsoft.com/office/drawing/2014/main" id="{1AFDD84D-4BBB-4793-95A0-970EB89680C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3056074"/>
            <a:ext cx="237146" cy="237146"/>
          </a:xfrm>
          <a:prstGeom prst="rect">
            <a:avLst/>
          </a:prstGeom>
        </p:spPr>
      </p:pic>
      <p:pic>
        <p:nvPicPr>
          <p:cNvPr id="20" name="Graphic 19" descr="Close">
            <a:extLst>
              <a:ext uri="{FF2B5EF4-FFF2-40B4-BE49-F238E27FC236}">
                <a16:creationId xmlns:a16="http://schemas.microsoft.com/office/drawing/2014/main" id="{1D4F6B29-2C2B-431D-A746-EA841D1005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3910658"/>
            <a:ext cx="237146" cy="237146"/>
          </a:xfrm>
          <a:prstGeom prst="rect">
            <a:avLst/>
          </a:prstGeom>
        </p:spPr>
      </p:pic>
      <p:pic>
        <p:nvPicPr>
          <p:cNvPr id="21" name="Graphic 20" descr="Close">
            <a:extLst>
              <a:ext uri="{FF2B5EF4-FFF2-40B4-BE49-F238E27FC236}">
                <a16:creationId xmlns:a16="http://schemas.microsoft.com/office/drawing/2014/main" id="{02817553-3ECE-4C7A-BFFE-621CAD65525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421986"/>
            <a:ext cx="237146" cy="237146"/>
          </a:xfrm>
          <a:prstGeom prst="rect">
            <a:avLst/>
          </a:prstGeom>
        </p:spPr>
      </p:pic>
      <p:pic>
        <p:nvPicPr>
          <p:cNvPr id="22" name="Graphic 21" descr="Close">
            <a:extLst>
              <a:ext uri="{FF2B5EF4-FFF2-40B4-BE49-F238E27FC236}">
                <a16:creationId xmlns:a16="http://schemas.microsoft.com/office/drawing/2014/main" id="{5ECC0140-6B6A-45E6-BA48-2E306098689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5013178"/>
            <a:ext cx="237146" cy="237146"/>
          </a:xfrm>
          <a:prstGeom prst="rect">
            <a:avLst/>
          </a:prstGeom>
        </p:spPr>
      </p:pic>
      <p:pic>
        <p:nvPicPr>
          <p:cNvPr id="23" name="Graphic 22" descr="Close">
            <a:extLst>
              <a:ext uri="{FF2B5EF4-FFF2-40B4-BE49-F238E27FC236}">
                <a16:creationId xmlns:a16="http://schemas.microsoft.com/office/drawing/2014/main" id="{E70199BF-4441-4282-8949-19990D88156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4763416"/>
            <a:ext cx="237146" cy="237146"/>
          </a:xfrm>
          <a:prstGeom prst="rect">
            <a:avLst/>
          </a:prstGeom>
        </p:spPr>
      </p:pic>
      <p:pic>
        <p:nvPicPr>
          <p:cNvPr id="24" name="Graphic 23" descr="Close">
            <a:extLst>
              <a:ext uri="{FF2B5EF4-FFF2-40B4-BE49-F238E27FC236}">
                <a16:creationId xmlns:a16="http://schemas.microsoft.com/office/drawing/2014/main" id="{38F94707-29D7-4B96-A9EC-5DAC1D2B0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934692"/>
            <a:ext cx="237146" cy="237146"/>
          </a:xfrm>
          <a:prstGeom prst="rect">
            <a:avLst/>
          </a:prstGeom>
        </p:spPr>
      </p:pic>
      <p:pic>
        <p:nvPicPr>
          <p:cNvPr id="25" name="Graphic 24" descr="Close">
            <a:extLst>
              <a:ext uri="{FF2B5EF4-FFF2-40B4-BE49-F238E27FC236}">
                <a16:creationId xmlns:a16="http://schemas.microsoft.com/office/drawing/2014/main" id="{109A76F6-4206-471E-8C7C-A19001A94F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5104846"/>
            <a:ext cx="237146" cy="237146"/>
          </a:xfrm>
          <a:prstGeom prst="rect">
            <a:avLst/>
          </a:prstGeom>
        </p:spPr>
      </p:pic>
      <p:pic>
        <p:nvPicPr>
          <p:cNvPr id="26" name="Graphic 25" descr="Close">
            <a:extLst>
              <a:ext uri="{FF2B5EF4-FFF2-40B4-BE49-F238E27FC236}">
                <a16:creationId xmlns:a16="http://schemas.microsoft.com/office/drawing/2014/main" id="{D6CF1682-5852-4CEF-A3D8-B085A99FBD5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1348340"/>
            <a:ext cx="237146" cy="237146"/>
          </a:xfrm>
          <a:prstGeom prst="rect">
            <a:avLst/>
          </a:prstGeom>
        </p:spPr>
      </p:pic>
      <p:pic>
        <p:nvPicPr>
          <p:cNvPr id="27" name="Graphic 26" descr="Close">
            <a:extLst>
              <a:ext uri="{FF2B5EF4-FFF2-40B4-BE49-F238E27FC236}">
                <a16:creationId xmlns:a16="http://schemas.microsoft.com/office/drawing/2014/main" id="{2FF5A43F-ECF4-43FF-8975-49D2B0CE2ED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00443" y="6201511"/>
            <a:ext cx="237146" cy="237146"/>
          </a:xfrm>
          <a:prstGeom prst="rect">
            <a:avLst/>
          </a:prstGeom>
        </p:spPr>
      </p:pic>
      <p:pic>
        <p:nvPicPr>
          <p:cNvPr id="28" name="Graphic 27" descr="Close">
            <a:extLst>
              <a:ext uri="{FF2B5EF4-FFF2-40B4-BE49-F238E27FC236}">
                <a16:creationId xmlns:a16="http://schemas.microsoft.com/office/drawing/2014/main" id="{E96D5BEE-A7FD-4921-8955-16840684D1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6312" y="6371003"/>
            <a:ext cx="237146" cy="237146"/>
          </a:xfrm>
          <a:prstGeom prst="rect">
            <a:avLst/>
          </a:prstGeom>
        </p:spPr>
      </p:pic>
      <p:pic>
        <p:nvPicPr>
          <p:cNvPr id="29" name="Graphic 28" descr="Close">
            <a:extLst>
              <a:ext uri="{FF2B5EF4-FFF2-40B4-BE49-F238E27FC236}">
                <a16:creationId xmlns:a16="http://schemas.microsoft.com/office/drawing/2014/main" id="{4D88BD34-DF9D-442D-9E8A-B9D56B3810B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5055" y="6456462"/>
            <a:ext cx="237146" cy="237146"/>
          </a:xfrm>
          <a:prstGeom prst="rect">
            <a:avLst/>
          </a:prstGeom>
        </p:spPr>
      </p:pic>
      <p:pic>
        <p:nvPicPr>
          <p:cNvPr id="30" name="Graphic 29" descr="Close">
            <a:extLst>
              <a:ext uri="{FF2B5EF4-FFF2-40B4-BE49-F238E27FC236}">
                <a16:creationId xmlns:a16="http://schemas.microsoft.com/office/drawing/2014/main" id="{BE6ECA5A-80F7-4674-8592-9AFC9BA4BB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08" y="6285543"/>
            <a:ext cx="237146" cy="237146"/>
          </a:xfrm>
          <a:prstGeom prst="rect">
            <a:avLst/>
          </a:prstGeom>
        </p:spPr>
      </p:pic>
      <p:pic>
        <p:nvPicPr>
          <p:cNvPr id="31" name="Graphic 30" descr="Close">
            <a:extLst>
              <a:ext uri="{FF2B5EF4-FFF2-40B4-BE49-F238E27FC236}">
                <a16:creationId xmlns:a16="http://schemas.microsoft.com/office/drawing/2014/main" id="{FBE03B53-8AC0-43F2-B29F-C7FCC09F5FA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79" y="5694450"/>
            <a:ext cx="237146" cy="237146"/>
          </a:xfrm>
          <a:prstGeom prst="rect">
            <a:avLst/>
          </a:prstGeom>
        </p:spPr>
      </p:pic>
      <p:pic>
        <p:nvPicPr>
          <p:cNvPr id="32" name="Graphic 31" descr="Close">
            <a:extLst>
              <a:ext uri="{FF2B5EF4-FFF2-40B4-BE49-F238E27FC236}">
                <a16:creationId xmlns:a16="http://schemas.microsoft.com/office/drawing/2014/main" id="{2B47F5C9-AE93-4C61-A3C5-0F7DE4F0DD1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3656" y="5787029"/>
            <a:ext cx="237146" cy="237146"/>
          </a:xfrm>
          <a:prstGeom prst="rect">
            <a:avLst/>
          </a:prstGeom>
        </p:spPr>
      </p:pic>
      <p:pic>
        <p:nvPicPr>
          <p:cNvPr id="33" name="Graphic 32" descr="Close">
            <a:extLst>
              <a:ext uri="{FF2B5EF4-FFF2-40B4-BE49-F238E27FC236}">
                <a16:creationId xmlns:a16="http://schemas.microsoft.com/office/drawing/2014/main" id="{9290848A-3058-4755-A651-DE64C16704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2229" y="5614686"/>
            <a:ext cx="237146" cy="237146"/>
          </a:xfrm>
          <a:prstGeom prst="rect">
            <a:avLst/>
          </a:prstGeom>
        </p:spPr>
      </p:pic>
      <p:pic>
        <p:nvPicPr>
          <p:cNvPr id="34" name="Graphic 33" descr="Close">
            <a:extLst>
              <a:ext uri="{FF2B5EF4-FFF2-40B4-BE49-F238E27FC236}">
                <a16:creationId xmlns:a16="http://schemas.microsoft.com/office/drawing/2014/main" id="{6A655ADF-9A4C-4B71-8642-3494944792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0803" y="5433801"/>
            <a:ext cx="237146" cy="237146"/>
          </a:xfrm>
          <a:prstGeom prst="rect">
            <a:avLst/>
          </a:prstGeom>
        </p:spPr>
      </p:pic>
      <p:pic>
        <p:nvPicPr>
          <p:cNvPr id="35" name="Graphic 34" descr="Close">
            <a:extLst>
              <a:ext uri="{FF2B5EF4-FFF2-40B4-BE49-F238E27FC236}">
                <a16:creationId xmlns:a16="http://schemas.microsoft.com/office/drawing/2014/main" id="{1ADAFA0B-93B4-4910-9FD2-670BFBF747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85" y="6036293"/>
            <a:ext cx="237146" cy="237146"/>
          </a:xfrm>
          <a:prstGeom prst="rect">
            <a:avLst/>
          </a:prstGeom>
        </p:spPr>
      </p:pic>
      <p:pic>
        <p:nvPicPr>
          <p:cNvPr id="36" name="Graphic 35" descr="Close">
            <a:extLst>
              <a:ext uri="{FF2B5EF4-FFF2-40B4-BE49-F238E27FC236}">
                <a16:creationId xmlns:a16="http://schemas.microsoft.com/office/drawing/2014/main" id="{FECFEE7D-39BD-4C2E-B268-54312814DA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3628" y="6121752"/>
            <a:ext cx="237146" cy="237146"/>
          </a:xfrm>
          <a:prstGeom prst="rect">
            <a:avLst/>
          </a:prstGeom>
        </p:spPr>
      </p:pic>
      <p:pic>
        <p:nvPicPr>
          <p:cNvPr id="37" name="Graphic 36" descr="Close">
            <a:extLst>
              <a:ext uri="{FF2B5EF4-FFF2-40B4-BE49-F238E27FC236}">
                <a16:creationId xmlns:a16="http://schemas.microsoft.com/office/drawing/2014/main" id="{605328C5-53C1-4A7B-9856-5379EA91BC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081" y="5950833"/>
            <a:ext cx="237146" cy="237146"/>
          </a:xfrm>
          <a:prstGeom prst="rect">
            <a:avLst/>
          </a:prstGeom>
        </p:spPr>
      </p:pic>
    </p:spTree>
    <p:extLst>
      <p:ext uri="{BB962C8B-B14F-4D97-AF65-F5344CB8AC3E}">
        <p14:creationId xmlns:p14="http://schemas.microsoft.com/office/powerpoint/2010/main" val="13098432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F137-A9E6-49A6-83CF-2F252856FDD4}"/>
              </a:ext>
            </a:extLst>
          </p:cNvPr>
          <p:cNvSpPr>
            <a:spLocks noGrp="1"/>
          </p:cNvSpPr>
          <p:nvPr>
            <p:ph type="title"/>
          </p:nvPr>
        </p:nvSpPr>
        <p:spPr/>
        <p:txBody>
          <a:bodyPr/>
          <a:lstStyle/>
          <a:p>
            <a:r>
              <a:rPr lang="en-US" dirty="0"/>
              <a:t>Consider the Sudoku</a:t>
            </a:r>
          </a:p>
        </p:txBody>
      </p:sp>
      <p:sp>
        <p:nvSpPr>
          <p:cNvPr id="3" name="Content Placeholder 2">
            <a:extLst>
              <a:ext uri="{FF2B5EF4-FFF2-40B4-BE49-F238E27FC236}">
                <a16:creationId xmlns:a16="http://schemas.microsoft.com/office/drawing/2014/main" id="{1E9C2149-AF32-40FA-B546-87BAF38357B2}"/>
              </a:ext>
            </a:extLst>
          </p:cNvPr>
          <p:cNvSpPr>
            <a:spLocks noGrp="1"/>
          </p:cNvSpPr>
          <p:nvPr>
            <p:ph sz="quarter" idx="10"/>
          </p:nvPr>
        </p:nvSpPr>
        <p:spPr>
          <a:xfrm>
            <a:off x="539496" y="1435607"/>
            <a:ext cx="6139978" cy="4698527"/>
          </a:xfrm>
        </p:spPr>
        <p:txBody>
          <a:bodyPr/>
          <a:lstStyle/>
          <a:p>
            <a:r>
              <a:rPr lang="en-US" dirty="0"/>
              <a:t>The Sudoku is hopefully a familiar game puzzle. </a:t>
            </a:r>
          </a:p>
          <a:p>
            <a:r>
              <a:rPr lang="en-US" b="1" dirty="0"/>
              <a:t>OBJECTIVE: </a:t>
            </a:r>
            <a:r>
              <a:rPr lang="en-US" dirty="0"/>
              <a:t>Fill in the blank cells with numbers 1-9 so that every row, column, and square has the numbers 1-9. </a:t>
            </a:r>
          </a:p>
          <a:p>
            <a:r>
              <a:rPr lang="en-US" b="1" dirty="0"/>
              <a:t>We could use simulated annealing to solve this: </a:t>
            </a:r>
            <a:r>
              <a:rPr lang="en-US" i="1" dirty="0"/>
              <a:t>start with a random solution and randomly swap numbers, minimizing the count of “infractions” until it is 0. </a:t>
            </a:r>
          </a:p>
          <a:p>
            <a:r>
              <a:rPr lang="en-US" b="1" dirty="0"/>
              <a:t>However, a tree search is going to make more sense here</a:t>
            </a:r>
            <a:r>
              <a:rPr lang="en-US" dirty="0"/>
              <a:t> since Sudoku constraints can be leveraged to reduce the search space quickly.</a:t>
            </a:r>
          </a:p>
        </p:txBody>
      </p:sp>
      <p:sp>
        <p:nvSpPr>
          <p:cNvPr id="4" name="object 4">
            <a:extLst>
              <a:ext uri="{FF2B5EF4-FFF2-40B4-BE49-F238E27FC236}">
                <a16:creationId xmlns:a16="http://schemas.microsoft.com/office/drawing/2014/main" id="{44B48388-C5CC-4637-86B4-013363EAA78E}"/>
              </a:ext>
            </a:extLst>
          </p:cNvPr>
          <p:cNvSpPr/>
          <p:nvPr/>
        </p:nvSpPr>
        <p:spPr>
          <a:xfrm>
            <a:off x="6949441" y="1435608"/>
            <a:ext cx="4604836" cy="46985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373317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517889" y="1659751"/>
            <a:ext cx="4156642" cy="415664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7611555" y="1303512"/>
            <a:ext cx="3902515" cy="350340"/>
          </a:xfrm>
          <a:prstGeom prst="rect">
            <a:avLst/>
          </a:prstGeom>
        </p:spPr>
        <p:txBody>
          <a:bodyPr vert="horz" wrap="square" lIns="0" tIns="15355" rIns="0" bIns="0" rtlCol="0">
            <a:spAutoFit/>
          </a:bodyPr>
          <a:lstStyle/>
          <a:p>
            <a:pPr marL="15356">
              <a:spcBef>
                <a:spcPts val="121"/>
              </a:spcBef>
              <a:tabLst>
                <a:tab pos="542819" algn="l"/>
                <a:tab pos="982756" algn="l"/>
                <a:tab pos="1422694" algn="l"/>
                <a:tab pos="1862631" algn="l"/>
                <a:tab pos="2301800" algn="l"/>
                <a:tab pos="2830032" algn="l"/>
                <a:tab pos="3269969" algn="l"/>
                <a:tab pos="3710673" algn="l"/>
              </a:tabLst>
            </a:pPr>
            <a:r>
              <a:rPr sz="2176" spc="193" dirty="0">
                <a:solidFill>
                  <a:srgbClr val="FF3333"/>
                </a:solidFill>
                <a:latin typeface="Tahoma"/>
                <a:cs typeface="Tahoma"/>
              </a:rPr>
              <a:t>0	1	2	3	4	5	6	7	8</a:t>
            </a:r>
            <a:endParaRPr sz="2176">
              <a:latin typeface="Tahoma"/>
              <a:cs typeface="Tahoma"/>
            </a:endParaRPr>
          </a:p>
        </p:txBody>
      </p:sp>
      <p:sp>
        <p:nvSpPr>
          <p:cNvPr id="6" name="object 6"/>
          <p:cNvSpPr txBox="1"/>
          <p:nvPr/>
        </p:nvSpPr>
        <p:spPr>
          <a:xfrm>
            <a:off x="7169325" y="1546123"/>
            <a:ext cx="207295" cy="4226761"/>
          </a:xfrm>
          <a:prstGeom prst="rect">
            <a:avLst/>
          </a:prstGeom>
        </p:spPr>
        <p:txBody>
          <a:bodyPr vert="horz" wrap="square" lIns="0" tIns="147410" rIns="0" bIns="0" rtlCol="0">
            <a:spAutoFit/>
          </a:bodyPr>
          <a:lstStyle/>
          <a:p>
            <a:pPr marL="15356">
              <a:spcBef>
                <a:spcPts val="1161"/>
              </a:spcBef>
            </a:pPr>
            <a:r>
              <a:rPr sz="2176" spc="193" dirty="0">
                <a:solidFill>
                  <a:srgbClr val="FF3333"/>
                </a:solidFill>
                <a:latin typeface="Tahoma"/>
                <a:cs typeface="Tahoma"/>
              </a:rPr>
              <a:t>0</a:t>
            </a:r>
            <a:endParaRPr sz="2176">
              <a:latin typeface="Tahoma"/>
              <a:cs typeface="Tahoma"/>
            </a:endParaRPr>
          </a:p>
          <a:p>
            <a:pPr marL="15356">
              <a:spcBef>
                <a:spcPts val="1040"/>
              </a:spcBef>
            </a:pPr>
            <a:r>
              <a:rPr sz="2176" spc="193" dirty="0">
                <a:solidFill>
                  <a:srgbClr val="FF3333"/>
                </a:solidFill>
                <a:latin typeface="Tahoma"/>
                <a:cs typeface="Tahoma"/>
              </a:rPr>
              <a:t>1</a:t>
            </a:r>
            <a:endParaRPr sz="2176">
              <a:latin typeface="Tahoma"/>
              <a:cs typeface="Tahoma"/>
            </a:endParaRPr>
          </a:p>
          <a:p>
            <a:pPr marL="15356">
              <a:spcBef>
                <a:spcPts val="1051"/>
              </a:spcBef>
            </a:pPr>
            <a:r>
              <a:rPr sz="2176" spc="193" dirty="0">
                <a:solidFill>
                  <a:srgbClr val="FF3333"/>
                </a:solidFill>
                <a:latin typeface="Tahoma"/>
                <a:cs typeface="Tahoma"/>
              </a:rPr>
              <a:t>2</a:t>
            </a:r>
            <a:endParaRPr sz="2176">
              <a:latin typeface="Tahoma"/>
              <a:cs typeface="Tahoma"/>
            </a:endParaRPr>
          </a:p>
          <a:p>
            <a:pPr marL="15356">
              <a:spcBef>
                <a:spcPts val="1040"/>
              </a:spcBef>
            </a:pPr>
            <a:r>
              <a:rPr sz="2176" spc="193" dirty="0">
                <a:solidFill>
                  <a:srgbClr val="FF3333"/>
                </a:solidFill>
                <a:latin typeface="Tahoma"/>
                <a:cs typeface="Tahoma"/>
              </a:rPr>
              <a:t>3</a:t>
            </a:r>
            <a:endParaRPr sz="2176">
              <a:latin typeface="Tahoma"/>
              <a:cs typeface="Tahoma"/>
            </a:endParaRPr>
          </a:p>
          <a:p>
            <a:pPr marL="15356">
              <a:spcBef>
                <a:spcPts val="1051"/>
              </a:spcBef>
            </a:pPr>
            <a:r>
              <a:rPr sz="2176" spc="193" dirty="0">
                <a:solidFill>
                  <a:srgbClr val="FF3333"/>
                </a:solidFill>
                <a:latin typeface="Tahoma"/>
                <a:cs typeface="Tahoma"/>
              </a:rPr>
              <a:t>4</a:t>
            </a:r>
            <a:endParaRPr sz="2176">
              <a:latin typeface="Tahoma"/>
              <a:cs typeface="Tahoma"/>
            </a:endParaRPr>
          </a:p>
          <a:p>
            <a:pPr marL="15356">
              <a:spcBef>
                <a:spcPts val="1040"/>
              </a:spcBef>
            </a:pPr>
            <a:r>
              <a:rPr sz="2176" spc="193" dirty="0">
                <a:solidFill>
                  <a:srgbClr val="FF3333"/>
                </a:solidFill>
                <a:latin typeface="Tahoma"/>
                <a:cs typeface="Tahoma"/>
              </a:rPr>
              <a:t>5</a:t>
            </a:r>
            <a:endParaRPr sz="2176">
              <a:latin typeface="Tahoma"/>
              <a:cs typeface="Tahoma"/>
            </a:endParaRPr>
          </a:p>
          <a:p>
            <a:pPr marL="15356">
              <a:spcBef>
                <a:spcPts val="1051"/>
              </a:spcBef>
            </a:pPr>
            <a:r>
              <a:rPr sz="2176" spc="193" dirty="0">
                <a:solidFill>
                  <a:srgbClr val="FF3333"/>
                </a:solidFill>
                <a:latin typeface="Tahoma"/>
                <a:cs typeface="Tahoma"/>
              </a:rPr>
              <a:t>6</a:t>
            </a:r>
            <a:endParaRPr sz="2176">
              <a:latin typeface="Tahoma"/>
              <a:cs typeface="Tahoma"/>
            </a:endParaRPr>
          </a:p>
          <a:p>
            <a:pPr marL="15356">
              <a:spcBef>
                <a:spcPts val="1040"/>
              </a:spcBef>
            </a:pPr>
            <a:r>
              <a:rPr sz="2176" spc="193" dirty="0">
                <a:solidFill>
                  <a:srgbClr val="FF3333"/>
                </a:solidFill>
                <a:latin typeface="Tahoma"/>
                <a:cs typeface="Tahoma"/>
              </a:rPr>
              <a:t>7</a:t>
            </a:r>
            <a:endParaRPr sz="2176">
              <a:latin typeface="Tahoma"/>
              <a:cs typeface="Tahoma"/>
            </a:endParaRPr>
          </a:p>
          <a:p>
            <a:pPr marL="15356">
              <a:spcBef>
                <a:spcPts val="1040"/>
              </a:spcBef>
            </a:pPr>
            <a:r>
              <a:rPr sz="2176" spc="193" dirty="0">
                <a:solidFill>
                  <a:srgbClr val="FF3333"/>
                </a:solidFill>
                <a:latin typeface="Tahoma"/>
                <a:cs typeface="Tahoma"/>
              </a:rPr>
              <a:t>8</a:t>
            </a:r>
            <a:endParaRPr sz="2176">
              <a:latin typeface="Tahoma"/>
              <a:cs typeface="Tahoma"/>
            </a:endParaRPr>
          </a:p>
        </p:txBody>
      </p:sp>
      <p:sp>
        <p:nvSpPr>
          <p:cNvPr id="7" name="object 7"/>
          <p:cNvSpPr/>
          <p:nvPr/>
        </p:nvSpPr>
        <p:spPr>
          <a:xfrm>
            <a:off x="2951898" y="1549194"/>
            <a:ext cx="35316" cy="4333227"/>
          </a:xfrm>
          <a:custGeom>
            <a:avLst/>
            <a:gdLst/>
            <a:ahLst/>
            <a:cxnLst/>
            <a:rect l="l" t="t" r="r" b="b"/>
            <a:pathLst>
              <a:path w="29210" h="3583940">
                <a:moveTo>
                  <a:pt x="29210" y="0"/>
                </a:moveTo>
                <a:lnTo>
                  <a:pt x="0" y="3583940"/>
                </a:lnTo>
              </a:path>
            </a:pathLst>
          </a:custGeom>
          <a:ln w="29112">
            <a:solidFill>
              <a:srgbClr val="FF3333"/>
            </a:solidFill>
          </a:ln>
        </p:spPr>
        <p:txBody>
          <a:bodyPr wrap="square" lIns="0" tIns="0" rIns="0" bIns="0" rtlCol="0"/>
          <a:lstStyle/>
          <a:p>
            <a:endParaRPr sz="2176"/>
          </a:p>
        </p:txBody>
      </p:sp>
      <p:sp>
        <p:nvSpPr>
          <p:cNvPr id="8" name="object 8"/>
          <p:cNvSpPr/>
          <p:nvPr/>
        </p:nvSpPr>
        <p:spPr>
          <a:xfrm>
            <a:off x="2881264" y="5871673"/>
            <a:ext cx="139732" cy="210366"/>
          </a:xfrm>
          <a:custGeom>
            <a:avLst/>
            <a:gdLst/>
            <a:ahLst/>
            <a:cxnLst/>
            <a:rect l="l" t="t" r="r" b="b"/>
            <a:pathLst>
              <a:path w="115569" h="173989">
                <a:moveTo>
                  <a:pt x="0" y="0"/>
                </a:moveTo>
                <a:lnTo>
                  <a:pt x="57150" y="173990"/>
                </a:lnTo>
                <a:lnTo>
                  <a:pt x="115569" y="1270"/>
                </a:lnTo>
                <a:lnTo>
                  <a:pt x="0" y="0"/>
                </a:lnTo>
                <a:close/>
              </a:path>
            </a:pathLst>
          </a:custGeom>
          <a:solidFill>
            <a:srgbClr val="FF3333"/>
          </a:solidFill>
        </p:spPr>
        <p:txBody>
          <a:bodyPr wrap="square" lIns="0" tIns="0" rIns="0" bIns="0" rtlCol="0"/>
          <a:lstStyle/>
          <a:p>
            <a:endParaRPr sz="2176"/>
          </a:p>
        </p:txBody>
      </p:sp>
      <p:sp>
        <p:nvSpPr>
          <p:cNvPr id="9" name="object 9"/>
          <p:cNvSpPr txBox="1"/>
          <p:nvPr/>
        </p:nvSpPr>
        <p:spPr>
          <a:xfrm>
            <a:off x="3269750" y="2894307"/>
            <a:ext cx="2557403" cy="9966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Put </a:t>
            </a:r>
            <a:r>
              <a:rPr sz="2176" spc="145" dirty="0">
                <a:solidFill>
                  <a:srgbClr val="FF3333"/>
                </a:solidFill>
                <a:latin typeface="Tahoma"/>
                <a:cs typeface="Tahoma"/>
              </a:rPr>
              <a:t>cells </a:t>
            </a:r>
            <a:r>
              <a:rPr sz="2176" spc="138" dirty="0">
                <a:solidFill>
                  <a:srgbClr val="FF3333"/>
                </a:solidFill>
                <a:latin typeface="Tahoma"/>
                <a:cs typeface="Tahoma"/>
              </a:rPr>
              <a:t>in </a:t>
            </a:r>
            <a:r>
              <a:rPr sz="2176" spc="187" dirty="0">
                <a:solidFill>
                  <a:srgbClr val="FF3333"/>
                </a:solidFill>
                <a:latin typeface="Tahoma"/>
                <a:cs typeface="Tahoma"/>
              </a:rPr>
              <a:t>a </a:t>
            </a:r>
            <a:r>
              <a:rPr sz="2176" spc="121" dirty="0">
                <a:solidFill>
                  <a:srgbClr val="FF3333"/>
                </a:solidFill>
                <a:latin typeface="Tahoma"/>
                <a:cs typeface="Tahoma"/>
              </a:rPr>
              <a:t>list  </a:t>
            </a:r>
            <a:r>
              <a:rPr sz="2176" spc="145" dirty="0">
                <a:solidFill>
                  <a:srgbClr val="FF3333"/>
                </a:solidFill>
                <a:latin typeface="Tahoma"/>
                <a:cs typeface="Tahoma"/>
              </a:rPr>
              <a:t>sorted </a:t>
            </a:r>
            <a:r>
              <a:rPr sz="2176" spc="187" dirty="0">
                <a:solidFill>
                  <a:srgbClr val="FF3333"/>
                </a:solidFill>
                <a:latin typeface="Tahoma"/>
                <a:cs typeface="Tahoma"/>
              </a:rPr>
              <a:t>by</a:t>
            </a:r>
            <a:r>
              <a:rPr sz="2176" spc="-200" dirty="0">
                <a:solidFill>
                  <a:srgbClr val="FF3333"/>
                </a:solidFill>
                <a:latin typeface="Tahoma"/>
                <a:cs typeface="Tahoma"/>
              </a:rPr>
              <a:t> </a:t>
            </a:r>
            <a:r>
              <a:rPr sz="2176" spc="151" dirty="0">
                <a:solidFill>
                  <a:srgbClr val="FF3333"/>
                </a:solidFill>
                <a:latin typeface="Tahoma"/>
                <a:cs typeface="Tahoma"/>
              </a:rPr>
              <a:t>possible  </a:t>
            </a:r>
            <a:r>
              <a:rPr sz="2176" spc="163" dirty="0">
                <a:solidFill>
                  <a:srgbClr val="FF3333"/>
                </a:solidFill>
                <a:latin typeface="Tahoma"/>
                <a:cs typeface="Tahoma"/>
              </a:rPr>
              <a:t>candidate</a:t>
            </a:r>
            <a:r>
              <a:rPr sz="2176" spc="-18" dirty="0">
                <a:solidFill>
                  <a:srgbClr val="FF3333"/>
                </a:solidFill>
                <a:latin typeface="Tahoma"/>
                <a:cs typeface="Tahoma"/>
              </a:rPr>
              <a:t> </a:t>
            </a:r>
            <a:r>
              <a:rPr sz="2176" spc="151" dirty="0">
                <a:solidFill>
                  <a:srgbClr val="FF3333"/>
                </a:solidFill>
                <a:latin typeface="Tahoma"/>
                <a:cs typeface="Tahoma"/>
              </a:rPr>
              <a:t>count</a:t>
            </a:r>
            <a:endParaRPr sz="2176">
              <a:latin typeface="Tahoma"/>
              <a:cs typeface="Tahoma"/>
            </a:endParaRPr>
          </a:p>
        </p:txBody>
      </p:sp>
      <p:sp>
        <p:nvSpPr>
          <p:cNvPr id="10" name="object 10"/>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72</a:t>
            </a:fld>
            <a:endParaRPr spc="302" dirty="0"/>
          </a:p>
        </p:txBody>
      </p:sp>
      <p:sp>
        <p:nvSpPr>
          <p:cNvPr id="14" name="Title 1">
            <a:extLst>
              <a:ext uri="{FF2B5EF4-FFF2-40B4-BE49-F238E27FC236}">
                <a16:creationId xmlns:a16="http://schemas.microsoft.com/office/drawing/2014/main" id="{16FE733E-62D6-4B8E-9F9B-327D81E50EC6}"/>
              </a:ext>
            </a:extLst>
          </p:cNvPr>
          <p:cNvSpPr>
            <a:spLocks noGrp="1"/>
          </p:cNvSpPr>
          <p:nvPr>
            <p:ph type="title"/>
          </p:nvPr>
        </p:nvSpPr>
        <p:spPr>
          <a:xfrm>
            <a:off x="521207" y="448056"/>
            <a:ext cx="6877119" cy="640080"/>
          </a:xfrm>
        </p:spPr>
        <p:txBody>
          <a:bodyPr/>
          <a:lstStyle/>
          <a:p>
            <a:r>
              <a:rPr lang="en-US" b="0" dirty="0">
                <a:solidFill>
                  <a:schemeClr val="bg2">
                    <a:lumMod val="25000"/>
                  </a:schemeClr>
                </a:solidFill>
                <a:latin typeface="+mj-lt"/>
              </a:rPr>
              <a:t>Consider the Sudoku</a:t>
            </a:r>
          </a:p>
        </p:txBody>
      </p:sp>
      <p:sp>
        <p:nvSpPr>
          <p:cNvPr id="12" name="object 3">
            <a:extLst>
              <a:ext uri="{FF2B5EF4-FFF2-40B4-BE49-F238E27FC236}">
                <a16:creationId xmlns:a16="http://schemas.microsoft.com/office/drawing/2014/main" id="{4095DD04-0032-4AF8-9303-FA782F011EA2}"/>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1C459-D104-4A87-AEC8-A79C7C5A41D0}"/>
              </a:ext>
            </a:extLst>
          </p:cNvPr>
          <p:cNvPicPr>
            <a:picLocks noChangeAspect="1"/>
          </p:cNvPicPr>
          <p:nvPr/>
        </p:nvPicPr>
        <p:blipFill>
          <a:blip r:embed="rId2"/>
          <a:stretch>
            <a:fillRect/>
          </a:stretch>
        </p:blipFill>
        <p:spPr>
          <a:xfrm>
            <a:off x="2410761" y="1359790"/>
            <a:ext cx="8848726" cy="4738067"/>
          </a:xfrm>
          <a:prstGeom prst="rect">
            <a:avLst/>
          </a:prstGeom>
        </p:spPr>
      </p:pic>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73</a:t>
            </a:fld>
            <a:endParaRPr spc="302" dirty="0"/>
          </a:p>
        </p:txBody>
      </p:sp>
      <p:sp>
        <p:nvSpPr>
          <p:cNvPr id="5" name="object 5"/>
          <p:cNvSpPr txBox="1"/>
          <p:nvPr/>
        </p:nvSpPr>
        <p:spPr>
          <a:xfrm>
            <a:off x="2410761" y="1527697"/>
            <a:ext cx="4931310" cy="996688"/>
          </a:xfrm>
          <a:prstGeom prst="rect">
            <a:avLst/>
          </a:prstGeom>
        </p:spPr>
        <p:txBody>
          <a:bodyPr vert="horz" wrap="square" lIns="0" tIns="34549" rIns="0" bIns="0" rtlCol="0">
            <a:spAutoFit/>
          </a:bodyPr>
          <a:lstStyle/>
          <a:p>
            <a:pPr marL="15356" marR="6142">
              <a:lnSpc>
                <a:spcPts val="2527"/>
              </a:lnSpc>
              <a:spcBef>
                <a:spcPts val="272"/>
              </a:spcBef>
            </a:pPr>
            <a:r>
              <a:rPr sz="2176" spc="133" dirty="0">
                <a:solidFill>
                  <a:srgbClr val="FF3333"/>
                </a:solidFill>
                <a:latin typeface="Tahoma"/>
                <a:cs typeface="Tahoma"/>
              </a:rPr>
              <a:t>With this </a:t>
            </a:r>
            <a:r>
              <a:rPr sz="2176" spc="145" dirty="0">
                <a:solidFill>
                  <a:srgbClr val="FF3333"/>
                </a:solidFill>
                <a:latin typeface="Tahoma"/>
                <a:cs typeface="Tahoma"/>
              </a:rPr>
              <a:t>sorted </a:t>
            </a:r>
            <a:r>
              <a:rPr sz="2176" spc="103" dirty="0">
                <a:solidFill>
                  <a:srgbClr val="FF3333"/>
                </a:solidFill>
                <a:latin typeface="Tahoma"/>
                <a:cs typeface="Tahoma"/>
              </a:rPr>
              <a:t>list, </a:t>
            </a:r>
            <a:r>
              <a:rPr sz="2176" spc="151" dirty="0">
                <a:solidFill>
                  <a:srgbClr val="FF3333"/>
                </a:solidFill>
                <a:latin typeface="Tahoma"/>
                <a:cs typeface="Tahoma"/>
              </a:rPr>
              <a:t>create </a:t>
            </a:r>
            <a:r>
              <a:rPr sz="2176" spc="187" dirty="0">
                <a:solidFill>
                  <a:srgbClr val="FF3333"/>
                </a:solidFill>
                <a:latin typeface="Tahoma"/>
                <a:cs typeface="Tahoma"/>
              </a:rPr>
              <a:t>a  </a:t>
            </a:r>
            <a:r>
              <a:rPr sz="2176" spc="151" dirty="0">
                <a:solidFill>
                  <a:srgbClr val="FF3333"/>
                </a:solidFill>
                <a:latin typeface="Tahoma"/>
                <a:cs typeface="Tahoma"/>
              </a:rPr>
              <a:t>decision </a:t>
            </a:r>
            <a:r>
              <a:rPr sz="2176" spc="138" dirty="0">
                <a:solidFill>
                  <a:srgbClr val="FF3333"/>
                </a:solidFill>
                <a:latin typeface="Tahoma"/>
                <a:cs typeface="Tahoma"/>
              </a:rPr>
              <a:t>tree </a:t>
            </a:r>
            <a:r>
              <a:rPr sz="2176" spc="145" dirty="0">
                <a:solidFill>
                  <a:srgbClr val="FF3333"/>
                </a:solidFill>
                <a:latin typeface="Tahoma"/>
                <a:cs typeface="Tahoma"/>
              </a:rPr>
              <a:t>that explores </a:t>
            </a:r>
            <a:r>
              <a:rPr sz="2176" spc="175" dirty="0">
                <a:solidFill>
                  <a:srgbClr val="FF3333"/>
                </a:solidFill>
                <a:latin typeface="Tahoma"/>
                <a:cs typeface="Tahoma"/>
              </a:rPr>
              <a:t>each  </a:t>
            </a:r>
            <a:r>
              <a:rPr sz="2176" spc="151" dirty="0">
                <a:solidFill>
                  <a:srgbClr val="FF3333"/>
                </a:solidFill>
                <a:latin typeface="Tahoma"/>
                <a:cs typeface="Tahoma"/>
              </a:rPr>
              <a:t>Sudoku</a:t>
            </a:r>
            <a:r>
              <a:rPr sz="2176" spc="-12" dirty="0">
                <a:solidFill>
                  <a:srgbClr val="FF3333"/>
                </a:solidFill>
                <a:latin typeface="Tahoma"/>
                <a:cs typeface="Tahoma"/>
              </a:rPr>
              <a:t> </a:t>
            </a:r>
            <a:r>
              <a:rPr sz="2176" spc="138" dirty="0">
                <a:solidFill>
                  <a:srgbClr val="FF3333"/>
                </a:solidFill>
                <a:latin typeface="Tahoma"/>
                <a:cs typeface="Tahoma"/>
              </a:rPr>
              <a:t>cell</a:t>
            </a:r>
            <a:r>
              <a:rPr sz="2176" spc="6" dirty="0">
                <a:solidFill>
                  <a:srgbClr val="FF3333"/>
                </a:solidFill>
                <a:latin typeface="Tahoma"/>
                <a:cs typeface="Tahoma"/>
              </a:rPr>
              <a:t> </a:t>
            </a:r>
            <a:r>
              <a:rPr sz="2176" spc="175" dirty="0">
                <a:solidFill>
                  <a:srgbClr val="FF3333"/>
                </a:solidFill>
                <a:latin typeface="Tahoma"/>
                <a:cs typeface="Tahoma"/>
              </a:rPr>
              <a:t>and</a:t>
            </a:r>
            <a:r>
              <a:rPr sz="2176" spc="-6" dirty="0">
                <a:solidFill>
                  <a:srgbClr val="FF3333"/>
                </a:solidFill>
                <a:latin typeface="Tahoma"/>
                <a:cs typeface="Tahoma"/>
              </a:rPr>
              <a:t> </a:t>
            </a:r>
            <a:r>
              <a:rPr sz="2176" spc="127" dirty="0">
                <a:solidFill>
                  <a:srgbClr val="FF3333"/>
                </a:solidFill>
                <a:latin typeface="Tahoma"/>
                <a:cs typeface="Tahoma"/>
              </a:rPr>
              <a:t>its</a:t>
            </a:r>
            <a:r>
              <a:rPr sz="2176" spc="6" dirty="0">
                <a:solidFill>
                  <a:srgbClr val="FF3333"/>
                </a:solidFill>
                <a:latin typeface="Tahoma"/>
                <a:cs typeface="Tahoma"/>
              </a:rPr>
              <a:t> </a:t>
            </a:r>
            <a:r>
              <a:rPr sz="2176" spc="151" dirty="0">
                <a:solidFill>
                  <a:srgbClr val="FF3333"/>
                </a:solidFill>
                <a:latin typeface="Tahoma"/>
                <a:cs typeface="Tahoma"/>
              </a:rPr>
              <a:t>possible</a:t>
            </a:r>
            <a:r>
              <a:rPr sz="2176" spc="-6" dirty="0">
                <a:solidFill>
                  <a:srgbClr val="FF3333"/>
                </a:solidFill>
                <a:latin typeface="Tahoma"/>
                <a:cs typeface="Tahoma"/>
              </a:rPr>
              <a:t> </a:t>
            </a:r>
            <a:r>
              <a:rPr sz="2176" spc="145" dirty="0">
                <a:solidFill>
                  <a:srgbClr val="FF3333"/>
                </a:solidFill>
                <a:latin typeface="Tahoma"/>
                <a:cs typeface="Tahoma"/>
              </a:rPr>
              <a:t>values.</a:t>
            </a:r>
            <a:endParaRPr sz="2176" dirty="0">
              <a:latin typeface="Tahoma"/>
              <a:cs typeface="Tahoma"/>
            </a:endParaRPr>
          </a:p>
        </p:txBody>
      </p:sp>
      <p:sp>
        <p:nvSpPr>
          <p:cNvPr id="6" name="object 6"/>
          <p:cNvSpPr txBox="1"/>
          <p:nvPr/>
        </p:nvSpPr>
        <p:spPr>
          <a:xfrm>
            <a:off x="2410761" y="2811390"/>
            <a:ext cx="5054920" cy="6760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This</a:t>
            </a:r>
            <a:r>
              <a:rPr sz="2176" spc="12" dirty="0">
                <a:solidFill>
                  <a:srgbClr val="FF3333"/>
                </a:solidFill>
                <a:latin typeface="Tahoma"/>
                <a:cs typeface="Tahoma"/>
              </a:rPr>
              <a:t> </a:t>
            </a:r>
            <a:r>
              <a:rPr sz="2176" spc="151" dirty="0">
                <a:solidFill>
                  <a:srgbClr val="FF3333"/>
                </a:solidFill>
                <a:latin typeface="Tahoma"/>
                <a:cs typeface="Tahoma"/>
              </a:rPr>
              <a:t>state</a:t>
            </a:r>
            <a:r>
              <a:rPr sz="2176" spc="6" dirty="0">
                <a:solidFill>
                  <a:srgbClr val="FF3333"/>
                </a:solidFill>
                <a:latin typeface="Tahoma"/>
                <a:cs typeface="Tahoma"/>
              </a:rPr>
              <a:t> </a:t>
            </a:r>
            <a:r>
              <a:rPr sz="2176" spc="175" dirty="0">
                <a:solidFill>
                  <a:srgbClr val="FF3333"/>
                </a:solidFill>
                <a:latin typeface="Tahoma"/>
                <a:cs typeface="Tahoma"/>
              </a:rPr>
              <a:t>space</a:t>
            </a:r>
            <a:r>
              <a:rPr sz="2176" spc="6" dirty="0">
                <a:solidFill>
                  <a:srgbClr val="FF3333"/>
                </a:solidFill>
                <a:latin typeface="Tahoma"/>
                <a:cs typeface="Tahoma"/>
              </a:rPr>
              <a:t> </a:t>
            </a:r>
            <a:r>
              <a:rPr sz="2176" spc="151" dirty="0">
                <a:solidFill>
                  <a:srgbClr val="FF3333"/>
                </a:solidFill>
                <a:latin typeface="Tahoma"/>
                <a:cs typeface="Tahoma"/>
              </a:rPr>
              <a:t>search</a:t>
            </a:r>
            <a:r>
              <a:rPr sz="2176" spc="12" dirty="0">
                <a:solidFill>
                  <a:srgbClr val="FF3333"/>
                </a:solidFill>
                <a:latin typeface="Tahoma"/>
                <a:cs typeface="Tahoma"/>
              </a:rPr>
              <a:t> </a:t>
            </a:r>
            <a:r>
              <a:rPr sz="2176" spc="157" dirty="0">
                <a:solidFill>
                  <a:srgbClr val="FF3333"/>
                </a:solidFill>
                <a:latin typeface="Tahoma"/>
                <a:cs typeface="Tahoma"/>
              </a:rPr>
              <a:t>technique</a:t>
            </a:r>
            <a:r>
              <a:rPr sz="2176" spc="6" dirty="0">
                <a:solidFill>
                  <a:srgbClr val="FF3333"/>
                </a:solidFill>
                <a:latin typeface="Tahoma"/>
                <a:cs typeface="Tahoma"/>
              </a:rPr>
              <a:t> </a:t>
            </a:r>
            <a:r>
              <a:rPr sz="2176" spc="127" dirty="0">
                <a:solidFill>
                  <a:srgbClr val="FF3333"/>
                </a:solidFill>
                <a:latin typeface="Tahoma"/>
                <a:cs typeface="Tahoma"/>
              </a:rPr>
              <a:t>is  </a:t>
            </a:r>
            <a:r>
              <a:rPr sz="2176" spc="157" dirty="0">
                <a:solidFill>
                  <a:srgbClr val="FF3333"/>
                </a:solidFill>
                <a:latin typeface="Tahoma"/>
                <a:cs typeface="Tahoma"/>
              </a:rPr>
              <a:t>called</a:t>
            </a:r>
            <a:r>
              <a:rPr sz="2176" spc="6" dirty="0">
                <a:solidFill>
                  <a:srgbClr val="FF3333"/>
                </a:solidFill>
                <a:latin typeface="Tahoma"/>
                <a:cs typeface="Tahoma"/>
              </a:rPr>
              <a:t> </a:t>
            </a:r>
            <a:r>
              <a:rPr sz="2176" i="1" spc="109" dirty="0">
                <a:solidFill>
                  <a:srgbClr val="FF3333"/>
                </a:solidFill>
                <a:latin typeface="Trebuchet MS"/>
                <a:cs typeface="Trebuchet MS"/>
              </a:rPr>
              <a:t>branch-and-prune.</a:t>
            </a:r>
            <a:endParaRPr sz="2176" dirty="0">
              <a:latin typeface="Trebuchet MS"/>
              <a:cs typeface="Trebuchet MS"/>
            </a:endParaRPr>
          </a:p>
        </p:txBody>
      </p:sp>
      <p:sp>
        <p:nvSpPr>
          <p:cNvPr id="9" name="Title 8">
            <a:extLst>
              <a:ext uri="{FF2B5EF4-FFF2-40B4-BE49-F238E27FC236}">
                <a16:creationId xmlns:a16="http://schemas.microsoft.com/office/drawing/2014/main" id="{FB06CB2B-8BCE-4FAC-87A0-BE6214967317}"/>
              </a:ext>
            </a:extLst>
          </p:cNvPr>
          <p:cNvSpPr>
            <a:spLocks noGrp="1"/>
          </p:cNvSpPr>
          <p:nvPr>
            <p:ph type="title"/>
          </p:nvPr>
        </p:nvSpPr>
        <p:spPr/>
        <p:txBody>
          <a:bodyPr/>
          <a:lstStyle/>
          <a:p>
            <a:r>
              <a:rPr lang="en-US" b="0" dirty="0">
                <a:solidFill>
                  <a:schemeClr val="bg2">
                    <a:lumMod val="25000"/>
                  </a:schemeClr>
                </a:solidFill>
                <a:latin typeface="+mj-lt"/>
              </a:rPr>
              <a:t>Solving the Sudoku</a:t>
            </a:r>
          </a:p>
        </p:txBody>
      </p:sp>
      <p:sp>
        <p:nvSpPr>
          <p:cNvPr id="10" name="object 3">
            <a:extLst>
              <a:ext uri="{FF2B5EF4-FFF2-40B4-BE49-F238E27FC236}">
                <a16:creationId xmlns:a16="http://schemas.microsoft.com/office/drawing/2014/main" id="{74FF6394-0356-4838-8A50-AACE334B2206}"/>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8489C35-D52B-42AA-9895-DD640D4BEA2F}"/>
              </a:ext>
            </a:extLst>
          </p:cNvPr>
          <p:cNvSpPr txBox="1"/>
          <p:nvPr/>
        </p:nvSpPr>
        <p:spPr>
          <a:xfrm>
            <a:off x="521208" y="1425486"/>
            <a:ext cx="4272915" cy="3534942"/>
          </a:xfrm>
          <a:prstGeom prst="rect">
            <a:avLst/>
          </a:prstGeom>
        </p:spPr>
        <p:txBody>
          <a:bodyPr vert="horz" wrap="square" lIns="0" tIns="28575" rIns="0" bIns="0" rtlCol="0">
            <a:spAutoFit/>
          </a:bodyPr>
          <a:lstStyle/>
          <a:p>
            <a:pPr marL="12700" marR="396875">
              <a:lnSpc>
                <a:spcPts val="2090"/>
              </a:lnSpc>
              <a:spcBef>
                <a:spcPts val="225"/>
              </a:spcBef>
            </a:pPr>
            <a:r>
              <a:rPr spc="150" dirty="0">
                <a:latin typeface="Tahoma"/>
                <a:cs typeface="Tahoma"/>
              </a:rPr>
              <a:t>A </a:t>
            </a:r>
            <a:r>
              <a:rPr spc="130" dirty="0">
                <a:latin typeface="Tahoma"/>
                <a:cs typeface="Tahoma"/>
              </a:rPr>
              <a:t>branch </a:t>
            </a:r>
            <a:r>
              <a:rPr spc="120" dirty="0">
                <a:latin typeface="Tahoma"/>
                <a:cs typeface="Tahoma"/>
              </a:rPr>
              <a:t>should </a:t>
            </a:r>
            <a:r>
              <a:rPr spc="130" dirty="0">
                <a:latin typeface="Tahoma"/>
                <a:cs typeface="Tahoma"/>
              </a:rPr>
              <a:t>terminate  </a:t>
            </a:r>
            <a:r>
              <a:rPr spc="145" dirty="0">
                <a:latin typeface="Tahoma"/>
                <a:cs typeface="Tahoma"/>
              </a:rPr>
              <a:t>immediately </a:t>
            </a:r>
            <a:r>
              <a:rPr spc="140" dirty="0">
                <a:latin typeface="Tahoma"/>
                <a:cs typeface="Tahoma"/>
              </a:rPr>
              <a:t>when </a:t>
            </a:r>
            <a:r>
              <a:rPr spc="95" dirty="0">
                <a:latin typeface="Tahoma"/>
                <a:cs typeface="Tahoma"/>
              </a:rPr>
              <a:t>it </a:t>
            </a:r>
            <a:r>
              <a:rPr spc="110" dirty="0">
                <a:latin typeface="Tahoma"/>
                <a:cs typeface="Tahoma"/>
              </a:rPr>
              <a:t>finds </a:t>
            </a:r>
            <a:r>
              <a:rPr spc="145" dirty="0">
                <a:latin typeface="Tahoma"/>
                <a:cs typeface="Tahoma"/>
              </a:rPr>
              <a:t>an  </a:t>
            </a:r>
            <a:r>
              <a:rPr spc="114" dirty="0">
                <a:latin typeface="Tahoma"/>
                <a:cs typeface="Tahoma"/>
              </a:rPr>
              <a:t>infeasible </a:t>
            </a:r>
            <a:r>
              <a:rPr spc="105" dirty="0">
                <a:latin typeface="Tahoma"/>
                <a:cs typeface="Tahoma"/>
              </a:rPr>
              <a:t>configuration, </a:t>
            </a:r>
            <a:r>
              <a:rPr spc="145" dirty="0">
                <a:latin typeface="Tahoma"/>
                <a:cs typeface="Tahoma"/>
              </a:rPr>
              <a:t>and</a:t>
            </a:r>
            <a:r>
              <a:rPr spc="-190" dirty="0">
                <a:latin typeface="Tahoma"/>
                <a:cs typeface="Tahoma"/>
              </a:rPr>
              <a:t> </a:t>
            </a:r>
            <a:r>
              <a:rPr spc="130" dirty="0">
                <a:latin typeface="Tahoma"/>
                <a:cs typeface="Tahoma"/>
              </a:rPr>
              <a:t>then  </a:t>
            </a:r>
            <a:r>
              <a:rPr spc="120" dirty="0">
                <a:latin typeface="Tahoma"/>
                <a:cs typeface="Tahoma"/>
              </a:rPr>
              <a:t>explore </a:t>
            </a:r>
            <a:r>
              <a:rPr spc="130" dirty="0">
                <a:latin typeface="Tahoma"/>
                <a:cs typeface="Tahoma"/>
              </a:rPr>
              <a:t>the next</a:t>
            </a:r>
            <a:r>
              <a:rPr spc="-245" dirty="0">
                <a:latin typeface="Tahoma"/>
                <a:cs typeface="Tahoma"/>
              </a:rPr>
              <a:t> </a:t>
            </a:r>
            <a:r>
              <a:rPr spc="114" dirty="0">
                <a:latin typeface="Tahoma"/>
                <a:cs typeface="Tahoma"/>
              </a:rPr>
              <a:t>branch.</a:t>
            </a:r>
            <a:endParaRPr dirty="0">
              <a:latin typeface="Tahoma"/>
              <a:cs typeface="Tahoma"/>
            </a:endParaRPr>
          </a:p>
          <a:p>
            <a:pPr>
              <a:spcBef>
                <a:spcPts val="20"/>
              </a:spcBef>
            </a:pPr>
            <a:endParaRPr dirty="0">
              <a:latin typeface="Times New Roman"/>
              <a:cs typeface="Times New Roman"/>
            </a:endParaRPr>
          </a:p>
          <a:p>
            <a:pPr marL="12700" marR="5080">
              <a:lnSpc>
                <a:spcPts val="2090"/>
              </a:lnSpc>
            </a:pPr>
            <a:r>
              <a:rPr spc="85" dirty="0">
                <a:latin typeface="Tahoma"/>
                <a:cs typeface="Tahoma"/>
              </a:rPr>
              <a:t>After</a:t>
            </a:r>
            <a:r>
              <a:rPr spc="10" dirty="0">
                <a:latin typeface="Tahoma"/>
                <a:cs typeface="Tahoma"/>
              </a:rPr>
              <a:t> </a:t>
            </a:r>
            <a:r>
              <a:rPr spc="150" dirty="0">
                <a:latin typeface="Tahoma"/>
                <a:cs typeface="Tahoma"/>
              </a:rPr>
              <a:t>we</a:t>
            </a:r>
            <a:r>
              <a:rPr dirty="0">
                <a:latin typeface="Tahoma"/>
                <a:cs typeface="Tahoma"/>
              </a:rPr>
              <a:t> </a:t>
            </a:r>
            <a:r>
              <a:rPr spc="150" dirty="0">
                <a:latin typeface="Tahoma"/>
                <a:cs typeface="Tahoma"/>
              </a:rPr>
              <a:t>have</a:t>
            </a:r>
            <a:r>
              <a:rPr spc="5" dirty="0">
                <a:latin typeface="Tahoma"/>
                <a:cs typeface="Tahoma"/>
              </a:rPr>
              <a:t> </a:t>
            </a:r>
            <a:r>
              <a:rPr spc="155" dirty="0">
                <a:latin typeface="Tahoma"/>
                <a:cs typeface="Tahoma"/>
              </a:rPr>
              <a:t>a</a:t>
            </a:r>
            <a:r>
              <a:rPr spc="5" dirty="0">
                <a:latin typeface="Tahoma"/>
                <a:cs typeface="Tahoma"/>
              </a:rPr>
              <a:t> </a:t>
            </a:r>
            <a:r>
              <a:rPr spc="130" dirty="0">
                <a:latin typeface="Tahoma"/>
                <a:cs typeface="Tahoma"/>
              </a:rPr>
              <a:t>branch</a:t>
            </a:r>
            <a:r>
              <a:rPr spc="10" dirty="0">
                <a:latin typeface="Tahoma"/>
                <a:cs typeface="Tahoma"/>
              </a:rPr>
              <a:t> </a:t>
            </a:r>
            <a:r>
              <a:rPr spc="120" dirty="0">
                <a:latin typeface="Tahoma"/>
                <a:cs typeface="Tahoma"/>
              </a:rPr>
              <a:t>that</a:t>
            </a:r>
            <a:r>
              <a:rPr dirty="0">
                <a:latin typeface="Tahoma"/>
                <a:cs typeface="Tahoma"/>
              </a:rPr>
              <a:t> </a:t>
            </a:r>
            <a:r>
              <a:rPr spc="125" dirty="0">
                <a:latin typeface="Tahoma"/>
                <a:cs typeface="Tahoma"/>
              </a:rPr>
              <a:t>provides  </a:t>
            </a:r>
            <a:r>
              <a:rPr spc="155" dirty="0">
                <a:latin typeface="Tahoma"/>
                <a:cs typeface="Tahoma"/>
              </a:rPr>
              <a:t>a </a:t>
            </a:r>
            <a:r>
              <a:rPr spc="120" dirty="0">
                <a:latin typeface="Tahoma"/>
                <a:cs typeface="Tahoma"/>
              </a:rPr>
              <a:t>feasible </a:t>
            </a:r>
            <a:r>
              <a:rPr spc="140" dirty="0">
                <a:latin typeface="Tahoma"/>
                <a:cs typeface="Tahoma"/>
              </a:rPr>
              <a:t>value </a:t>
            </a:r>
            <a:r>
              <a:rPr spc="110" dirty="0">
                <a:latin typeface="Tahoma"/>
                <a:cs typeface="Tahoma"/>
              </a:rPr>
              <a:t>to </a:t>
            </a:r>
            <a:r>
              <a:rPr spc="145" dirty="0">
                <a:latin typeface="Tahoma"/>
                <a:cs typeface="Tahoma"/>
              </a:rPr>
              <a:t>every </a:t>
            </a:r>
            <a:r>
              <a:rPr spc="100" dirty="0">
                <a:latin typeface="Tahoma"/>
                <a:cs typeface="Tahoma"/>
              </a:rPr>
              <a:t>cell, </a:t>
            </a:r>
            <a:r>
              <a:rPr spc="150" dirty="0">
                <a:latin typeface="Tahoma"/>
                <a:cs typeface="Tahoma"/>
              </a:rPr>
              <a:t>we  have </a:t>
            </a:r>
            <a:r>
              <a:rPr spc="135" dirty="0">
                <a:latin typeface="Tahoma"/>
                <a:cs typeface="Tahoma"/>
              </a:rPr>
              <a:t>solved </a:t>
            </a:r>
            <a:r>
              <a:rPr spc="114" dirty="0">
                <a:latin typeface="Tahoma"/>
                <a:cs typeface="Tahoma"/>
              </a:rPr>
              <a:t>our</a:t>
            </a:r>
            <a:r>
              <a:rPr spc="-285" dirty="0">
                <a:latin typeface="Tahoma"/>
                <a:cs typeface="Tahoma"/>
              </a:rPr>
              <a:t> </a:t>
            </a:r>
            <a:r>
              <a:rPr spc="120" dirty="0">
                <a:latin typeface="Tahoma"/>
                <a:cs typeface="Tahoma"/>
              </a:rPr>
              <a:t>Sudoku!</a:t>
            </a:r>
            <a:endParaRPr dirty="0">
              <a:latin typeface="Tahoma"/>
              <a:cs typeface="Tahoma"/>
            </a:endParaRPr>
          </a:p>
          <a:p>
            <a:pPr>
              <a:spcBef>
                <a:spcPts val="25"/>
              </a:spcBef>
            </a:pPr>
            <a:endParaRPr sz="1750" dirty="0">
              <a:latin typeface="Times New Roman"/>
              <a:cs typeface="Times New Roman"/>
            </a:endParaRPr>
          </a:p>
          <a:p>
            <a:pPr marL="12700" marR="123825">
              <a:lnSpc>
                <a:spcPct val="96600"/>
              </a:lnSpc>
            </a:pPr>
            <a:r>
              <a:rPr spc="110" dirty="0">
                <a:latin typeface="Tahoma"/>
                <a:cs typeface="Tahoma"/>
              </a:rPr>
              <a:t>Unlike </a:t>
            </a:r>
            <a:r>
              <a:rPr spc="170" dirty="0">
                <a:latin typeface="Tahoma"/>
                <a:cs typeface="Tahoma"/>
              </a:rPr>
              <a:t>many </a:t>
            </a:r>
            <a:r>
              <a:rPr spc="125" dirty="0">
                <a:latin typeface="Tahoma"/>
                <a:cs typeface="Tahoma"/>
              </a:rPr>
              <a:t>optimization</a:t>
            </a:r>
            <a:r>
              <a:rPr spc="-285" dirty="0">
                <a:latin typeface="Tahoma"/>
                <a:cs typeface="Tahoma"/>
              </a:rPr>
              <a:t> </a:t>
            </a:r>
            <a:r>
              <a:rPr spc="120" dirty="0">
                <a:latin typeface="Tahoma"/>
                <a:cs typeface="Tahoma"/>
              </a:rPr>
              <a:t>problems,  </a:t>
            </a:r>
            <a:r>
              <a:rPr spc="125" dirty="0">
                <a:latin typeface="Tahoma"/>
                <a:cs typeface="Tahoma"/>
              </a:rPr>
              <a:t>Sudokus</a:t>
            </a:r>
            <a:r>
              <a:rPr spc="5" dirty="0">
                <a:latin typeface="Tahoma"/>
                <a:cs typeface="Tahoma"/>
              </a:rPr>
              <a:t> </a:t>
            </a:r>
            <a:r>
              <a:rPr spc="120" dirty="0">
                <a:latin typeface="Tahoma"/>
                <a:cs typeface="Tahoma"/>
              </a:rPr>
              <a:t>are</a:t>
            </a:r>
            <a:r>
              <a:rPr spc="-5" dirty="0">
                <a:latin typeface="Tahoma"/>
                <a:cs typeface="Tahoma"/>
              </a:rPr>
              <a:t> </a:t>
            </a:r>
            <a:r>
              <a:rPr spc="110" dirty="0">
                <a:latin typeface="Tahoma"/>
                <a:cs typeface="Tahoma"/>
              </a:rPr>
              <a:t>trivial</a:t>
            </a:r>
            <a:r>
              <a:rPr dirty="0">
                <a:latin typeface="Tahoma"/>
                <a:cs typeface="Tahoma"/>
              </a:rPr>
              <a:t> </a:t>
            </a:r>
            <a:r>
              <a:rPr spc="110" dirty="0">
                <a:latin typeface="Tahoma"/>
                <a:cs typeface="Tahoma"/>
              </a:rPr>
              <a:t>to</a:t>
            </a:r>
            <a:r>
              <a:rPr dirty="0">
                <a:latin typeface="Tahoma"/>
                <a:cs typeface="Tahoma"/>
              </a:rPr>
              <a:t> </a:t>
            </a:r>
            <a:r>
              <a:rPr spc="130" dirty="0">
                <a:latin typeface="Tahoma"/>
                <a:cs typeface="Tahoma"/>
              </a:rPr>
              <a:t>solve</a:t>
            </a:r>
            <a:r>
              <a:rPr spc="-5" dirty="0">
                <a:latin typeface="Tahoma"/>
                <a:cs typeface="Tahoma"/>
              </a:rPr>
              <a:t> </a:t>
            </a:r>
            <a:r>
              <a:rPr spc="145" dirty="0">
                <a:latin typeface="Tahoma"/>
                <a:cs typeface="Tahoma"/>
              </a:rPr>
              <a:t>because  </a:t>
            </a:r>
            <a:r>
              <a:rPr spc="135" dirty="0">
                <a:latin typeface="Tahoma"/>
                <a:cs typeface="Tahoma"/>
              </a:rPr>
              <a:t>they </a:t>
            </a:r>
            <a:r>
              <a:rPr spc="120" dirty="0">
                <a:latin typeface="Tahoma"/>
                <a:cs typeface="Tahoma"/>
              </a:rPr>
              <a:t>constrain </a:t>
            </a:r>
            <a:r>
              <a:rPr spc="110" dirty="0">
                <a:latin typeface="Tahoma"/>
                <a:cs typeface="Tahoma"/>
              </a:rPr>
              <a:t>their </a:t>
            </a:r>
            <a:r>
              <a:rPr spc="125" dirty="0">
                <a:latin typeface="Tahoma"/>
                <a:cs typeface="Tahoma"/>
              </a:rPr>
              <a:t>search </a:t>
            </a:r>
            <a:r>
              <a:rPr spc="140" dirty="0">
                <a:latin typeface="Tahoma"/>
                <a:cs typeface="Tahoma"/>
              </a:rPr>
              <a:t>spaces  </a:t>
            </a:r>
            <a:r>
              <a:rPr spc="80" dirty="0">
                <a:latin typeface="Tahoma"/>
                <a:cs typeface="Tahoma"/>
              </a:rPr>
              <a:t>quickly.</a:t>
            </a:r>
            <a:endParaRPr dirty="0">
              <a:latin typeface="Tahoma"/>
              <a:cs typeface="Tahoma"/>
            </a:endParaRPr>
          </a:p>
        </p:txBody>
      </p:sp>
      <p:sp>
        <p:nvSpPr>
          <p:cNvPr id="5" name="object 4">
            <a:extLst>
              <a:ext uri="{FF2B5EF4-FFF2-40B4-BE49-F238E27FC236}">
                <a16:creationId xmlns:a16="http://schemas.microsoft.com/office/drawing/2014/main" id="{58006F59-7DBC-4153-9523-ABF49DFAC8FA}"/>
              </a:ext>
            </a:extLst>
          </p:cNvPr>
          <p:cNvSpPr/>
          <p:nvPr/>
        </p:nvSpPr>
        <p:spPr>
          <a:xfrm>
            <a:off x="6617939" y="1567018"/>
            <a:ext cx="3937000" cy="3944620"/>
          </a:xfrm>
          <a:prstGeom prst="rect">
            <a:avLst/>
          </a:prstGeom>
          <a:blipFill>
            <a:blip r:embed="rId2" cstate="print"/>
            <a:stretch>
              <a:fillRect/>
            </a:stretch>
          </a:blipFill>
        </p:spPr>
        <p:txBody>
          <a:bodyPr wrap="square" lIns="0" tIns="0" rIns="0" bIns="0" rtlCol="0"/>
          <a:lstStyle/>
          <a:p>
            <a:endParaRPr/>
          </a:p>
        </p:txBody>
      </p:sp>
      <p:sp>
        <p:nvSpPr>
          <p:cNvPr id="6" name="Title 8">
            <a:extLst>
              <a:ext uri="{FF2B5EF4-FFF2-40B4-BE49-F238E27FC236}">
                <a16:creationId xmlns:a16="http://schemas.microsoft.com/office/drawing/2014/main" id="{AFFBC56F-2F47-4392-AD77-AEA36757AA0B}"/>
              </a:ext>
            </a:extLst>
          </p:cNvPr>
          <p:cNvSpPr>
            <a:spLocks noGrp="1"/>
          </p:cNvSpPr>
          <p:nvPr>
            <p:ph type="title"/>
          </p:nvPr>
        </p:nvSpPr>
        <p:spPr>
          <a:xfrm>
            <a:off x="521208" y="448056"/>
            <a:ext cx="6876288" cy="640080"/>
          </a:xfrm>
        </p:spPr>
        <p:txBody>
          <a:bodyPr/>
          <a:lstStyle/>
          <a:p>
            <a:r>
              <a:rPr lang="en-US" b="0" dirty="0">
                <a:solidFill>
                  <a:schemeClr val="bg2">
                    <a:lumMod val="25000"/>
                  </a:schemeClr>
                </a:solidFill>
                <a:latin typeface="+mj-lt"/>
              </a:rPr>
              <a:t>Solving the Sudoku</a:t>
            </a:r>
          </a:p>
        </p:txBody>
      </p:sp>
    </p:spTree>
    <p:extLst>
      <p:ext uri="{BB962C8B-B14F-4D97-AF65-F5344CB8AC3E}">
        <p14:creationId xmlns:p14="http://schemas.microsoft.com/office/powerpoint/2010/main" val="28108371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Building a Tree Search Algorithm</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7" y="1435607"/>
            <a:ext cx="10814304" cy="5130656"/>
          </a:xfrm>
        </p:spPr>
        <p:txBody>
          <a:bodyPr>
            <a:normAutofit lnSpcReduction="10000"/>
          </a:bodyPr>
          <a:lstStyle/>
          <a:p>
            <a:r>
              <a:rPr lang="en-US" b="1" dirty="0"/>
              <a:t>You will need to get comfortable with recursive functions!</a:t>
            </a:r>
          </a:p>
          <a:p>
            <a:pPr marL="342900" indent="-342900">
              <a:buFont typeface="+mj-lt"/>
              <a:buAutoNum type="arabicPeriod"/>
            </a:pPr>
            <a:r>
              <a:rPr lang="en-US" dirty="0"/>
              <a:t>Sort variables by a good heuristic (e.g. Sudoku cells by their candidate value count)</a:t>
            </a:r>
          </a:p>
          <a:p>
            <a:pPr marL="342900" indent="-342900">
              <a:buFont typeface="+mj-lt"/>
              <a:buAutoNum type="arabicPeriod"/>
            </a:pPr>
            <a:r>
              <a:rPr lang="en-US" dirty="0"/>
              <a:t>Start at the first variable, and explore every combination of values for all the other variables in a tree-like fashion. </a:t>
            </a:r>
          </a:p>
          <a:p>
            <a:pPr marL="571500" lvl="1" indent="-342900">
              <a:buFont typeface="+mj-lt"/>
              <a:buAutoNum type="arabicPeriod"/>
            </a:pPr>
            <a:r>
              <a:rPr lang="en-US" dirty="0"/>
              <a:t>On each “node”, check to see if the current branch is still feasible and not breaking problem constraints. </a:t>
            </a:r>
          </a:p>
          <a:p>
            <a:pPr marL="571500" lvl="1" indent="-342900">
              <a:buFont typeface="+mj-lt"/>
              <a:buAutoNum type="arabicPeriod"/>
            </a:pPr>
            <a:r>
              <a:rPr lang="en-US" dirty="0"/>
              <a:t>If an infeasibility is detected, “prune” and cancel that branch and move onto the next one. </a:t>
            </a:r>
          </a:p>
          <a:p>
            <a:pPr marL="342900" indent="-342900">
              <a:buFont typeface="+mj-lt"/>
              <a:buAutoNum type="arabicPeriod"/>
            </a:pPr>
            <a:r>
              <a:rPr lang="en-US" dirty="0"/>
              <a:t>Proceed until a feasible solution is found, then stop the search. If no solution is found, report that no solution exists. </a:t>
            </a:r>
          </a:p>
          <a:p>
            <a:endParaRPr lang="en-US" dirty="0"/>
          </a:p>
        </p:txBody>
      </p:sp>
      <p:grpSp>
        <p:nvGrpSpPr>
          <p:cNvPr id="4" name="Group 3" descr="Small circle with number 1 inside  indicating step 1">
            <a:extLst>
              <a:ext uri="{FF2B5EF4-FFF2-40B4-BE49-F238E27FC236}">
                <a16:creationId xmlns:a16="http://schemas.microsoft.com/office/drawing/2014/main" id="{C64A50F1-259A-4330-A14C-57983DD2B423}"/>
              </a:ext>
            </a:extLst>
          </p:cNvPr>
          <p:cNvGrpSpPr/>
          <p:nvPr/>
        </p:nvGrpSpPr>
        <p:grpSpPr bwMode="blackWhite">
          <a:xfrm>
            <a:off x="662179" y="3847010"/>
            <a:ext cx="558179" cy="409838"/>
            <a:chOff x="6953426" y="711274"/>
            <a:chExt cx="558179" cy="409838"/>
          </a:xfrm>
        </p:grpSpPr>
        <p:sp>
          <p:nvSpPr>
            <p:cNvPr id="5" name="Oval 4" descr="Small circle">
              <a:extLst>
                <a:ext uri="{FF2B5EF4-FFF2-40B4-BE49-F238E27FC236}">
                  <a16:creationId xmlns:a16="http://schemas.microsoft.com/office/drawing/2014/main" id="{027CA9A5-B839-4466-920D-D6BE0FF795A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F30B54F8-B795-40C6-9572-FFD84D122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DAB5DEB9-D747-461D-89C8-0AF1B27C86C0}"/>
              </a:ext>
            </a:extLst>
          </p:cNvPr>
          <p:cNvGrpSpPr/>
          <p:nvPr/>
        </p:nvGrpSpPr>
        <p:grpSpPr bwMode="blackWhite">
          <a:xfrm>
            <a:off x="659651" y="4909054"/>
            <a:ext cx="558179" cy="409838"/>
            <a:chOff x="6953426" y="711274"/>
            <a:chExt cx="558179" cy="409838"/>
          </a:xfrm>
        </p:grpSpPr>
        <p:sp>
          <p:nvSpPr>
            <p:cNvPr id="8" name="Oval 7" descr="Small circle">
              <a:extLst>
                <a:ext uri="{FF2B5EF4-FFF2-40B4-BE49-F238E27FC236}">
                  <a16:creationId xmlns:a16="http://schemas.microsoft.com/office/drawing/2014/main" id="{5B018301-AB93-4540-9E62-9010851900B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79A8B327-8149-463B-911B-4D465237E37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Tree>
    <p:extLst>
      <p:ext uri="{BB962C8B-B14F-4D97-AF65-F5344CB8AC3E}">
        <p14:creationId xmlns:p14="http://schemas.microsoft.com/office/powerpoint/2010/main" val="8904538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6"/>
          </a:xfrm>
          <a:prstGeom prst="rect">
            <a:avLst/>
          </a:prstGeom>
        </p:spPr>
      </p:pic>
    </p:spTree>
    <p:extLst>
      <p:ext uri="{BB962C8B-B14F-4D97-AF65-F5344CB8AC3E}">
        <p14:creationId xmlns:p14="http://schemas.microsoft.com/office/powerpoint/2010/main" val="5189616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5"/>
          </a:xfrm>
          <a:prstGeom prst="rect">
            <a:avLst/>
          </a:prstGeom>
        </p:spPr>
      </p:pic>
    </p:spTree>
    <p:extLst>
      <p:ext uri="{BB962C8B-B14F-4D97-AF65-F5344CB8AC3E}">
        <p14:creationId xmlns:p14="http://schemas.microsoft.com/office/powerpoint/2010/main" val="27979416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5"/>
          </a:xfrm>
          <a:prstGeom prst="rect">
            <a:avLst/>
          </a:prstGeom>
        </p:spPr>
      </p:pic>
    </p:spTree>
    <p:extLst>
      <p:ext uri="{BB962C8B-B14F-4D97-AF65-F5344CB8AC3E}">
        <p14:creationId xmlns:p14="http://schemas.microsoft.com/office/powerpoint/2010/main" val="29738146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4"/>
          </a:xfrm>
          <a:prstGeom prst="rect">
            <a:avLst/>
          </a:prstGeom>
        </p:spPr>
      </p:pic>
    </p:spTree>
    <p:extLst>
      <p:ext uri="{BB962C8B-B14F-4D97-AF65-F5344CB8AC3E}">
        <p14:creationId xmlns:p14="http://schemas.microsoft.com/office/powerpoint/2010/main" val="3894535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39804690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7" y="1350335"/>
            <a:ext cx="9300807" cy="5225204"/>
          </a:xfrm>
          <a:prstGeom prst="rect">
            <a:avLst/>
          </a:prstGeom>
        </p:spPr>
      </p:pic>
    </p:spTree>
    <p:extLst>
      <p:ext uri="{BB962C8B-B14F-4D97-AF65-F5344CB8AC3E}">
        <p14:creationId xmlns:p14="http://schemas.microsoft.com/office/powerpoint/2010/main" val="24610814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F42C-B7B4-4E7A-BCD8-645E0488F2ED}"/>
              </a:ext>
            </a:extLst>
          </p:cNvPr>
          <p:cNvSpPr>
            <a:spLocks noGrp="1"/>
          </p:cNvSpPr>
          <p:nvPr>
            <p:ph type="title"/>
          </p:nvPr>
        </p:nvSpPr>
        <p:spPr/>
        <p:txBody>
          <a:bodyPr/>
          <a:lstStyle/>
          <a:p>
            <a:r>
              <a:rPr lang="en-US" dirty="0"/>
              <a:t>ALTERNATIVE: Binary Model for Sudokus</a:t>
            </a:r>
          </a:p>
        </p:txBody>
      </p:sp>
      <p:pic>
        <p:nvPicPr>
          <p:cNvPr id="4" name="Picture 3">
            <a:extLst>
              <a:ext uri="{FF2B5EF4-FFF2-40B4-BE49-F238E27FC236}">
                <a16:creationId xmlns:a16="http://schemas.microsoft.com/office/drawing/2014/main" id="{EE6125EC-6B78-4841-AA92-56AF0FB091DE}"/>
              </a:ext>
            </a:extLst>
          </p:cNvPr>
          <p:cNvPicPr>
            <a:picLocks noChangeAspect="1"/>
          </p:cNvPicPr>
          <p:nvPr/>
        </p:nvPicPr>
        <p:blipFill>
          <a:blip r:embed="rId2"/>
          <a:stretch>
            <a:fillRect/>
          </a:stretch>
        </p:blipFill>
        <p:spPr>
          <a:xfrm>
            <a:off x="709368" y="1507697"/>
            <a:ext cx="10773264" cy="4053134"/>
          </a:xfrm>
          <a:prstGeom prst="rect">
            <a:avLst/>
          </a:prstGeom>
        </p:spPr>
      </p:pic>
    </p:spTree>
    <p:extLst>
      <p:ext uri="{BB962C8B-B14F-4D97-AF65-F5344CB8AC3E}">
        <p14:creationId xmlns:p14="http://schemas.microsoft.com/office/powerpoint/2010/main" val="31739440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E067-D2A6-453C-8EE1-103223FDA64B}"/>
              </a:ext>
            </a:extLst>
          </p:cNvPr>
          <p:cNvSpPr>
            <a:spLocks noGrp="1"/>
          </p:cNvSpPr>
          <p:nvPr>
            <p:ph type="title"/>
          </p:nvPr>
        </p:nvSpPr>
        <p:spPr/>
        <p:txBody>
          <a:bodyPr/>
          <a:lstStyle/>
          <a:p>
            <a:r>
              <a:rPr lang="en-US" dirty="0"/>
              <a:t>Demo: Solving a Sudoku</a:t>
            </a:r>
          </a:p>
        </p:txBody>
      </p:sp>
      <p:pic>
        <p:nvPicPr>
          <p:cNvPr id="4" name="Picture 3">
            <a:extLst>
              <a:ext uri="{FF2B5EF4-FFF2-40B4-BE49-F238E27FC236}">
                <a16:creationId xmlns:a16="http://schemas.microsoft.com/office/drawing/2014/main" id="{4AFB4196-3674-4B4F-B349-62214A2F1C6B}"/>
              </a:ext>
            </a:extLst>
          </p:cNvPr>
          <p:cNvPicPr>
            <a:picLocks noChangeAspect="1"/>
          </p:cNvPicPr>
          <p:nvPr/>
        </p:nvPicPr>
        <p:blipFill>
          <a:blip r:embed="rId2"/>
          <a:stretch>
            <a:fillRect/>
          </a:stretch>
        </p:blipFill>
        <p:spPr>
          <a:xfrm>
            <a:off x="2405062" y="1037844"/>
            <a:ext cx="7381875" cy="53721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722977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956" y="649277"/>
            <a:ext cx="475703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Generating</a:t>
            </a:r>
            <a:r>
              <a:rPr spc="290" dirty="0"/>
              <a:t> </a:t>
            </a:r>
            <a:r>
              <a:rPr sz="2800" dirty="0">
                <a:solidFill>
                  <a:schemeClr val="bg2">
                    <a:lumMod val="25000"/>
                  </a:schemeClr>
                </a:solidFill>
                <a:latin typeface="+mj-lt"/>
                <a:cs typeface="+mj-cs"/>
              </a:rPr>
              <a:t>a Schedule</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83</a:t>
            </a:fld>
            <a:endParaRPr spc="302" dirty="0"/>
          </a:p>
        </p:txBody>
      </p:sp>
      <p:sp>
        <p:nvSpPr>
          <p:cNvPr id="3" name="object 3"/>
          <p:cNvSpPr txBox="1"/>
          <p:nvPr/>
        </p:nvSpPr>
        <p:spPr>
          <a:xfrm>
            <a:off x="624956" y="1407928"/>
            <a:ext cx="10016172" cy="4664074"/>
          </a:xfrm>
          <a:prstGeom prst="rect">
            <a:avLst/>
          </a:prstGeom>
        </p:spPr>
        <p:txBody>
          <a:bodyPr vert="horz" wrap="square" lIns="0" tIns="13820" rIns="0" bIns="0" rtlCol="0">
            <a:spAutoFit/>
          </a:bodyPr>
          <a:lstStyle/>
          <a:p>
            <a:pPr marL="15356">
              <a:spcBef>
                <a:spcPts val="109"/>
              </a:spcBef>
            </a:pPr>
            <a:r>
              <a:rPr sz="1572" b="1" spc="60" dirty="0">
                <a:latin typeface="Arial"/>
                <a:cs typeface="Arial"/>
              </a:rPr>
              <a:t>You</a:t>
            </a:r>
            <a:r>
              <a:rPr sz="1572" b="1" spc="91" dirty="0">
                <a:latin typeface="Arial"/>
                <a:cs typeface="Arial"/>
              </a:rPr>
              <a:t> </a:t>
            </a:r>
            <a:r>
              <a:rPr sz="1572" b="1" spc="157" dirty="0">
                <a:latin typeface="Arial"/>
                <a:cs typeface="Arial"/>
              </a:rPr>
              <a:t>need</a:t>
            </a:r>
            <a:r>
              <a:rPr sz="1572" b="1" spc="103" dirty="0">
                <a:latin typeface="Arial"/>
                <a:cs typeface="Arial"/>
              </a:rPr>
              <a:t> </a:t>
            </a:r>
            <a:r>
              <a:rPr sz="1572" b="1" spc="157" dirty="0">
                <a:latin typeface="Arial"/>
                <a:cs typeface="Arial"/>
              </a:rPr>
              <a:t>to</a:t>
            </a:r>
            <a:r>
              <a:rPr sz="1572" b="1" spc="97" dirty="0">
                <a:latin typeface="Arial"/>
                <a:cs typeface="Arial"/>
              </a:rPr>
              <a:t> </a:t>
            </a:r>
            <a:r>
              <a:rPr sz="1572" b="1" spc="169" dirty="0">
                <a:latin typeface="Arial"/>
                <a:cs typeface="Arial"/>
              </a:rPr>
              <a:t>generate</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schedule</a:t>
            </a:r>
            <a:r>
              <a:rPr sz="1572" b="1" spc="103" dirty="0">
                <a:latin typeface="Arial"/>
                <a:cs typeface="Arial"/>
              </a:rPr>
              <a:t> </a:t>
            </a:r>
            <a:r>
              <a:rPr sz="1572" b="1" spc="138" dirty="0">
                <a:latin typeface="Arial"/>
                <a:cs typeface="Arial"/>
              </a:rPr>
              <a:t>for</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single</a:t>
            </a:r>
            <a:r>
              <a:rPr sz="1572" b="1" spc="91" dirty="0">
                <a:latin typeface="Arial"/>
                <a:cs typeface="Arial"/>
              </a:rPr>
              <a:t> </a:t>
            </a:r>
            <a:r>
              <a:rPr sz="1572" b="1" spc="109" dirty="0">
                <a:latin typeface="Arial"/>
                <a:cs typeface="Arial"/>
              </a:rPr>
              <a:t>classroom</a:t>
            </a:r>
            <a:r>
              <a:rPr sz="1572" b="1" spc="73" dirty="0">
                <a:latin typeface="Arial"/>
                <a:cs typeface="Arial"/>
              </a:rPr>
              <a:t> </a:t>
            </a:r>
            <a:r>
              <a:rPr sz="1572" b="1" spc="163" dirty="0">
                <a:latin typeface="Arial"/>
                <a:cs typeface="Arial"/>
              </a:rPr>
              <a:t>with</a:t>
            </a:r>
            <a:r>
              <a:rPr sz="1572" b="1" spc="85" dirty="0">
                <a:latin typeface="Arial"/>
                <a:cs typeface="Arial"/>
              </a:rPr>
              <a:t> </a:t>
            </a:r>
            <a:r>
              <a:rPr sz="1572" b="1" spc="181" dirty="0">
                <a:latin typeface="Arial"/>
                <a:cs typeface="Arial"/>
              </a:rPr>
              <a:t>the</a:t>
            </a:r>
            <a:r>
              <a:rPr sz="1572" b="1" spc="97" dirty="0">
                <a:latin typeface="Arial"/>
                <a:cs typeface="Arial"/>
              </a:rPr>
              <a:t> </a:t>
            </a:r>
            <a:r>
              <a:rPr sz="1572" b="1" spc="127" dirty="0">
                <a:latin typeface="Arial"/>
                <a:cs typeface="Arial"/>
              </a:rPr>
              <a:t>following</a:t>
            </a:r>
            <a:r>
              <a:rPr sz="1572" b="1" spc="103" dirty="0">
                <a:latin typeface="Arial"/>
                <a:cs typeface="Arial"/>
              </a:rPr>
              <a:t> </a:t>
            </a:r>
            <a:r>
              <a:rPr sz="1572" b="1" spc="85" dirty="0">
                <a:latin typeface="Arial"/>
                <a:cs typeface="Arial"/>
              </a:rPr>
              <a:t>classes:</a:t>
            </a:r>
            <a:endParaRPr sz="1572">
              <a:latin typeface="Arial"/>
              <a:cs typeface="Arial"/>
            </a:endParaRPr>
          </a:p>
          <a:p>
            <a:pPr>
              <a:spcBef>
                <a:spcPts val="12"/>
              </a:spcBef>
            </a:pPr>
            <a:endParaRPr sz="2660">
              <a:latin typeface="Times New Roman"/>
              <a:cs typeface="Times New Roman"/>
            </a:endParaRPr>
          </a:p>
          <a:p>
            <a:pPr marL="307111"/>
            <a:r>
              <a:rPr sz="1572" spc="-12" dirty="0">
                <a:latin typeface="Verdana"/>
                <a:cs typeface="Verdana"/>
              </a:rPr>
              <a:t>Psych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2" dirty="0">
                <a:latin typeface="Verdana"/>
                <a:cs typeface="Verdana"/>
              </a:rPr>
              <a:t> </a:t>
            </a:r>
            <a:r>
              <a:rPr sz="1572" spc="-30" dirty="0">
                <a:latin typeface="Verdana"/>
                <a:cs typeface="Verdana"/>
              </a:rPr>
              <a:t>sessions/week)</a:t>
            </a:r>
            <a:endParaRPr sz="1572">
              <a:latin typeface="Verdana"/>
              <a:cs typeface="Verdana"/>
            </a:endParaRPr>
          </a:p>
          <a:p>
            <a:pPr marL="290219">
              <a:spcBef>
                <a:spcPts val="580"/>
              </a:spcBef>
            </a:pPr>
            <a:r>
              <a:rPr sz="1572" spc="-12" dirty="0">
                <a:latin typeface="Verdana"/>
                <a:cs typeface="Verdana"/>
              </a:rPr>
              <a:t>English </a:t>
            </a:r>
            <a:r>
              <a:rPr sz="1572" spc="-18" dirty="0">
                <a:latin typeface="Verdana"/>
                <a:cs typeface="Verdana"/>
              </a:rPr>
              <a:t>101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36"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dirty="0">
                <a:latin typeface="Verdana"/>
                <a:cs typeface="Verdana"/>
              </a:rPr>
              <a:t>Math </a:t>
            </a:r>
            <a:r>
              <a:rPr sz="1572" spc="-18" dirty="0">
                <a:latin typeface="Verdana"/>
                <a:cs typeface="Verdana"/>
              </a:rPr>
              <a:t>300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54"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spc="-12" dirty="0">
                <a:latin typeface="Verdana"/>
                <a:cs typeface="Verdana"/>
              </a:rPr>
              <a:t>Psych </a:t>
            </a:r>
            <a:r>
              <a:rPr sz="1572" spc="-18" dirty="0">
                <a:latin typeface="Verdana"/>
                <a:cs typeface="Verdana"/>
              </a:rPr>
              <a:t>300 </a:t>
            </a:r>
            <a:r>
              <a:rPr sz="1572" spc="-60" dirty="0">
                <a:latin typeface="Verdana"/>
                <a:cs typeface="Verdana"/>
              </a:rPr>
              <a:t>(3 </a:t>
            </a:r>
            <a:r>
              <a:rPr sz="1572" spc="-30" dirty="0">
                <a:latin typeface="Verdana"/>
                <a:cs typeface="Verdana"/>
              </a:rPr>
              <a:t>hours,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marL="290219" marR="5468118">
              <a:lnSpc>
                <a:spcPts val="2479"/>
              </a:lnSpc>
              <a:spcBef>
                <a:spcPts val="169"/>
              </a:spcBef>
            </a:pPr>
            <a:r>
              <a:rPr sz="1572" spc="-6" dirty="0">
                <a:latin typeface="Verdana"/>
                <a:cs typeface="Verdana"/>
              </a:rPr>
              <a:t>Calculus </a:t>
            </a:r>
            <a:r>
              <a:rPr sz="1572" spc="-206" dirty="0">
                <a:latin typeface="Verdana"/>
                <a:cs typeface="Verdana"/>
              </a:rPr>
              <a:t>I </a:t>
            </a:r>
            <a:r>
              <a:rPr sz="1572" spc="-60" dirty="0">
                <a:latin typeface="Verdana"/>
                <a:cs typeface="Verdana"/>
              </a:rPr>
              <a:t>(2 </a:t>
            </a:r>
            <a:r>
              <a:rPr sz="1572" spc="-30" dirty="0">
                <a:latin typeface="Verdana"/>
                <a:cs typeface="Verdana"/>
              </a:rPr>
              <a:t>hours, </a:t>
            </a:r>
            <a:r>
              <a:rPr sz="1572" spc="-12" dirty="0">
                <a:latin typeface="Verdana"/>
                <a:cs typeface="Verdana"/>
              </a:rPr>
              <a:t>2 </a:t>
            </a:r>
            <a:r>
              <a:rPr sz="1572" spc="-30" dirty="0">
                <a:latin typeface="Verdana"/>
                <a:cs typeface="Verdana"/>
              </a:rPr>
              <a:t>sessions/week)  </a:t>
            </a:r>
            <a:r>
              <a:rPr sz="1572" spc="-6" dirty="0">
                <a:latin typeface="Verdana"/>
                <a:cs typeface="Verdana"/>
              </a:rPr>
              <a:t>Linear </a:t>
            </a:r>
            <a:r>
              <a:rPr sz="1572" spc="-12" dirty="0">
                <a:latin typeface="Verdana"/>
                <a:cs typeface="Verdana"/>
              </a:rPr>
              <a:t>Algebra </a:t>
            </a:r>
            <a:r>
              <a:rPr sz="1572" spc="-206" dirty="0">
                <a:latin typeface="Verdana"/>
                <a:cs typeface="Verdana"/>
              </a:rPr>
              <a:t>I </a:t>
            </a:r>
            <a:r>
              <a:rPr sz="1572" spc="-54" dirty="0">
                <a:latin typeface="Verdana"/>
                <a:cs typeface="Verdana"/>
              </a:rPr>
              <a:t>(2 </a:t>
            </a:r>
            <a:r>
              <a:rPr sz="1572" spc="-30" dirty="0">
                <a:latin typeface="Verdana"/>
                <a:cs typeface="Verdana"/>
              </a:rPr>
              <a:t>hours, </a:t>
            </a:r>
            <a:r>
              <a:rPr sz="1572" spc="-12" dirty="0">
                <a:latin typeface="Verdana"/>
                <a:cs typeface="Verdana"/>
              </a:rPr>
              <a:t>3</a:t>
            </a:r>
            <a:r>
              <a:rPr sz="1572" spc="-157" dirty="0">
                <a:latin typeface="Verdana"/>
                <a:cs typeface="Verdana"/>
              </a:rPr>
              <a:t> </a:t>
            </a:r>
            <a:r>
              <a:rPr sz="1572" spc="-24" dirty="0">
                <a:latin typeface="Verdana"/>
                <a:cs typeface="Verdana"/>
              </a:rPr>
              <a:t>sessions/week)  </a:t>
            </a:r>
            <a:r>
              <a:rPr sz="1572" spc="-18" dirty="0">
                <a:latin typeface="Verdana"/>
                <a:cs typeface="Verdana"/>
              </a:rPr>
              <a:t>Sociology 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8" dirty="0">
                <a:latin typeface="Verdana"/>
                <a:cs typeface="Verdana"/>
              </a:rPr>
              <a:t> </a:t>
            </a:r>
            <a:r>
              <a:rPr sz="1572" spc="-30" dirty="0">
                <a:latin typeface="Verdana"/>
                <a:cs typeface="Verdana"/>
              </a:rPr>
              <a:t>sessions/week)</a:t>
            </a:r>
            <a:endParaRPr sz="1572">
              <a:latin typeface="Verdana"/>
              <a:cs typeface="Verdana"/>
            </a:endParaRPr>
          </a:p>
          <a:p>
            <a:pPr marL="290219">
              <a:spcBef>
                <a:spcPts val="399"/>
              </a:spcBef>
            </a:pPr>
            <a:r>
              <a:rPr sz="1572" spc="-24" dirty="0">
                <a:latin typeface="Verdana"/>
                <a:cs typeface="Verdana"/>
              </a:rPr>
              <a:t>Biology </a:t>
            </a:r>
            <a:r>
              <a:rPr sz="1572" spc="-18" dirty="0">
                <a:latin typeface="Verdana"/>
                <a:cs typeface="Verdana"/>
              </a:rPr>
              <a:t>101 </a:t>
            </a:r>
            <a:r>
              <a:rPr sz="1572" spc="-54" dirty="0">
                <a:latin typeface="Verdana"/>
                <a:cs typeface="Verdana"/>
              </a:rPr>
              <a:t>(1 </a:t>
            </a:r>
            <a:r>
              <a:rPr sz="1572" spc="-30" dirty="0">
                <a:latin typeface="Verdana"/>
                <a:cs typeface="Verdana"/>
              </a:rPr>
              <a:t>hour, </a:t>
            </a:r>
            <a:r>
              <a:rPr sz="1572" spc="-12" dirty="0">
                <a:latin typeface="Verdana"/>
                <a:cs typeface="Verdana"/>
              </a:rPr>
              <a:t>2</a:t>
            </a:r>
            <a:r>
              <a:rPr sz="1572" spc="-224" dirty="0">
                <a:latin typeface="Verdana"/>
                <a:cs typeface="Verdana"/>
              </a:rPr>
              <a:t> </a:t>
            </a:r>
            <a:r>
              <a:rPr sz="1572" spc="-30" dirty="0">
                <a:latin typeface="Verdana"/>
                <a:cs typeface="Verdana"/>
              </a:rPr>
              <a:t>sessions/week)</a:t>
            </a:r>
            <a:endParaRPr sz="1572">
              <a:latin typeface="Verdana"/>
              <a:cs typeface="Verdana"/>
            </a:endParaRPr>
          </a:p>
          <a:p>
            <a:pPr marL="269490">
              <a:spcBef>
                <a:spcPts val="592"/>
              </a:spcBef>
            </a:pPr>
            <a:r>
              <a:rPr sz="1572" spc="-18" dirty="0">
                <a:latin typeface="Verdana"/>
                <a:cs typeface="Verdana"/>
              </a:rPr>
              <a:t>Supply </a:t>
            </a:r>
            <a:r>
              <a:rPr sz="1572" spc="-12" dirty="0">
                <a:latin typeface="Verdana"/>
                <a:cs typeface="Verdana"/>
              </a:rPr>
              <a:t>Chain </a:t>
            </a:r>
            <a:r>
              <a:rPr sz="1572" spc="-18" dirty="0">
                <a:latin typeface="Verdana"/>
                <a:cs typeface="Verdana"/>
              </a:rPr>
              <a:t>300 </a:t>
            </a:r>
            <a:r>
              <a:rPr sz="1572" spc="-54" dirty="0">
                <a:latin typeface="Verdana"/>
                <a:cs typeface="Verdana"/>
              </a:rPr>
              <a:t>(2.5 </a:t>
            </a:r>
            <a:r>
              <a:rPr sz="1572" spc="-30" dirty="0">
                <a:latin typeface="Verdana"/>
                <a:cs typeface="Verdana"/>
              </a:rPr>
              <a:t>hours, </a:t>
            </a:r>
            <a:r>
              <a:rPr sz="1572" spc="-12" dirty="0">
                <a:latin typeface="Verdana"/>
                <a:cs typeface="Verdana"/>
              </a:rPr>
              <a:t>2</a:t>
            </a:r>
            <a:r>
              <a:rPr sz="1572" spc="-266" dirty="0">
                <a:latin typeface="Verdana"/>
                <a:cs typeface="Verdana"/>
              </a:rPr>
              <a:t> </a:t>
            </a:r>
            <a:r>
              <a:rPr sz="1572" spc="-30" dirty="0">
                <a:latin typeface="Verdana"/>
                <a:cs typeface="Verdana"/>
              </a:rPr>
              <a:t>sessions/week)</a:t>
            </a:r>
            <a:endParaRPr sz="1572">
              <a:latin typeface="Verdana"/>
              <a:cs typeface="Verdana"/>
            </a:endParaRPr>
          </a:p>
          <a:p>
            <a:pPr marL="269490">
              <a:spcBef>
                <a:spcPts val="411"/>
              </a:spcBef>
            </a:pPr>
            <a:r>
              <a:rPr sz="1572" spc="-12" dirty="0">
                <a:latin typeface="Verdana"/>
                <a:cs typeface="Verdana"/>
              </a:rPr>
              <a:t>Orientation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a:spcBef>
                <a:spcPts val="24"/>
              </a:spcBef>
            </a:pPr>
            <a:endParaRPr sz="1995">
              <a:latin typeface="Times New Roman"/>
              <a:cs typeface="Times New Roman"/>
            </a:endParaRPr>
          </a:p>
          <a:p>
            <a:pPr marL="39155" marR="6142">
              <a:lnSpc>
                <a:spcPct val="130800"/>
              </a:lnSpc>
            </a:pPr>
            <a:r>
              <a:rPr sz="1572" b="1" spc="121" dirty="0">
                <a:latin typeface="Arial"/>
                <a:cs typeface="Arial"/>
              </a:rPr>
              <a:t>Available </a:t>
            </a:r>
            <a:r>
              <a:rPr sz="1572" b="1" spc="115" dirty="0">
                <a:latin typeface="Arial"/>
                <a:cs typeface="Arial"/>
              </a:rPr>
              <a:t>scheduling </a:t>
            </a:r>
            <a:r>
              <a:rPr sz="1572" b="1" spc="145" dirty="0">
                <a:latin typeface="Arial"/>
                <a:cs typeface="Arial"/>
              </a:rPr>
              <a:t>times </a:t>
            </a:r>
            <a:r>
              <a:rPr sz="1572" b="1" spc="163" dirty="0">
                <a:latin typeface="Arial"/>
                <a:cs typeface="Arial"/>
              </a:rPr>
              <a:t>are </a:t>
            </a:r>
            <a:r>
              <a:rPr sz="1572" b="1" spc="145" dirty="0">
                <a:latin typeface="Arial"/>
                <a:cs typeface="Arial"/>
              </a:rPr>
              <a:t>Monday </a:t>
            </a:r>
            <a:r>
              <a:rPr sz="1572" b="1" spc="151" dirty="0">
                <a:latin typeface="Arial"/>
                <a:cs typeface="Arial"/>
              </a:rPr>
              <a:t>through </a:t>
            </a:r>
            <a:r>
              <a:rPr sz="1572" b="1" spc="97" dirty="0">
                <a:latin typeface="Arial"/>
                <a:cs typeface="Arial"/>
              </a:rPr>
              <a:t>Friday, </a:t>
            </a:r>
            <a:r>
              <a:rPr sz="1572" b="1" spc="157" dirty="0">
                <a:latin typeface="Arial"/>
                <a:cs typeface="Arial"/>
              </a:rPr>
              <a:t>8:00AM-11:30AM, 1:00PM-5:00PM  </a:t>
            </a:r>
            <a:r>
              <a:rPr sz="1572" b="1" spc="103" dirty="0">
                <a:latin typeface="Arial"/>
                <a:cs typeface="Arial"/>
              </a:rPr>
              <a:t>Slots </a:t>
            </a:r>
            <a:r>
              <a:rPr sz="1572" b="1" spc="163" dirty="0">
                <a:latin typeface="Arial"/>
                <a:cs typeface="Arial"/>
              </a:rPr>
              <a:t>are </a:t>
            </a:r>
            <a:r>
              <a:rPr sz="1572" b="1" spc="121" dirty="0">
                <a:latin typeface="Arial"/>
                <a:cs typeface="Arial"/>
              </a:rPr>
              <a:t>scheduled in </a:t>
            </a:r>
            <a:r>
              <a:rPr sz="1572" b="1" spc="200" dirty="0">
                <a:latin typeface="Arial"/>
                <a:cs typeface="Arial"/>
              </a:rPr>
              <a:t>15 </a:t>
            </a:r>
            <a:r>
              <a:rPr sz="1572" b="1" spc="163" dirty="0">
                <a:latin typeface="Arial"/>
                <a:cs typeface="Arial"/>
              </a:rPr>
              <a:t>minute</a:t>
            </a:r>
            <a:r>
              <a:rPr sz="1572" b="1" spc="-157" dirty="0">
                <a:latin typeface="Arial"/>
                <a:cs typeface="Arial"/>
              </a:rPr>
              <a:t> </a:t>
            </a:r>
            <a:r>
              <a:rPr sz="1572" b="1" spc="138" dirty="0">
                <a:latin typeface="Arial"/>
                <a:cs typeface="Arial"/>
              </a:rPr>
              <a:t>increments.</a:t>
            </a:r>
            <a:endParaRPr sz="1572">
              <a:latin typeface="Arial"/>
              <a:cs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
        <p:nvSpPr>
          <p:cNvPr id="3" name="object 3"/>
          <p:cNvSpPr txBox="1"/>
          <p:nvPr/>
        </p:nvSpPr>
        <p:spPr>
          <a:xfrm>
            <a:off x="419195" y="1767237"/>
            <a:ext cx="10827694" cy="1122958"/>
          </a:xfrm>
          <a:prstGeom prst="rect">
            <a:avLst/>
          </a:prstGeom>
        </p:spPr>
        <p:txBody>
          <a:bodyPr vert="horz" wrap="square" lIns="0" tIns="28407" rIns="0" bIns="0" rtlCol="0">
            <a:spAutoFit/>
          </a:bodyPr>
          <a:lstStyle/>
          <a:p>
            <a:pPr marL="15356" marR="6142">
              <a:lnSpc>
                <a:spcPts val="1789"/>
              </a:lnSpc>
              <a:spcBef>
                <a:spcPts val="224"/>
              </a:spcBef>
            </a:pPr>
            <a:r>
              <a:rPr sz="1511" b="1" spc="133" dirty="0">
                <a:latin typeface="Arial"/>
                <a:cs typeface="Arial"/>
              </a:rPr>
              <a:t>Visualize</a:t>
            </a:r>
            <a:r>
              <a:rPr sz="1511" b="1" spc="109" dirty="0">
                <a:latin typeface="Arial"/>
                <a:cs typeface="Arial"/>
              </a:rPr>
              <a:t> </a:t>
            </a:r>
            <a:r>
              <a:rPr sz="1511" b="1" spc="193" dirty="0">
                <a:latin typeface="Arial"/>
                <a:cs typeface="Arial"/>
              </a:rPr>
              <a:t>a</a:t>
            </a:r>
            <a:r>
              <a:rPr sz="1511" b="1" spc="127" dirty="0">
                <a:latin typeface="Arial"/>
                <a:cs typeface="Arial"/>
              </a:rPr>
              <a:t> </a:t>
            </a:r>
            <a:r>
              <a:rPr sz="1511" b="1" spc="151" dirty="0">
                <a:latin typeface="Arial"/>
                <a:cs typeface="Arial"/>
              </a:rPr>
              <a:t>grid</a:t>
            </a:r>
            <a:r>
              <a:rPr sz="1511" b="1" spc="127" dirty="0">
                <a:latin typeface="Arial"/>
                <a:cs typeface="Arial"/>
              </a:rPr>
              <a:t> </a:t>
            </a:r>
            <a:r>
              <a:rPr sz="1511" b="1" spc="145" dirty="0">
                <a:latin typeface="Arial"/>
                <a:cs typeface="Arial"/>
              </a:rPr>
              <a:t>of</a:t>
            </a:r>
            <a:r>
              <a:rPr sz="1511" b="1" spc="121" dirty="0">
                <a:latin typeface="Arial"/>
                <a:cs typeface="Arial"/>
              </a:rPr>
              <a:t> </a:t>
            </a:r>
            <a:r>
              <a:rPr sz="1511" b="1" spc="157" dirty="0">
                <a:latin typeface="Arial"/>
                <a:cs typeface="Arial"/>
              </a:rPr>
              <a:t>each</a:t>
            </a:r>
            <a:r>
              <a:rPr sz="1511" b="1" spc="121" dirty="0">
                <a:latin typeface="Arial"/>
                <a:cs typeface="Arial"/>
              </a:rPr>
              <a:t> </a:t>
            </a:r>
            <a:r>
              <a:rPr sz="1511" b="1" spc="187" dirty="0">
                <a:latin typeface="Arial"/>
                <a:cs typeface="Arial"/>
              </a:rPr>
              <a:t>15-minute</a:t>
            </a:r>
            <a:r>
              <a:rPr sz="1511" b="1" spc="115" dirty="0">
                <a:latin typeface="Arial"/>
                <a:cs typeface="Arial"/>
              </a:rPr>
              <a:t> </a:t>
            </a:r>
            <a:r>
              <a:rPr sz="1511" b="1" spc="169" dirty="0">
                <a:latin typeface="Arial"/>
                <a:cs typeface="Arial"/>
              </a:rPr>
              <a:t>increment</a:t>
            </a:r>
            <a:r>
              <a:rPr sz="1511" b="1" spc="127" dirty="0">
                <a:latin typeface="Arial"/>
                <a:cs typeface="Arial"/>
              </a:rPr>
              <a:t> </a:t>
            </a:r>
            <a:r>
              <a:rPr sz="1511" b="1" spc="175" dirty="0">
                <a:latin typeface="Arial"/>
                <a:cs typeface="Arial"/>
              </a:rPr>
              <a:t>from</a:t>
            </a:r>
            <a:r>
              <a:rPr sz="1511" b="1" spc="109" dirty="0">
                <a:latin typeface="Arial"/>
                <a:cs typeface="Arial"/>
              </a:rPr>
              <a:t> </a:t>
            </a:r>
            <a:r>
              <a:rPr sz="1511" b="1" spc="169" dirty="0">
                <a:latin typeface="Arial"/>
                <a:cs typeface="Arial"/>
              </a:rPr>
              <a:t>Monday</a:t>
            </a:r>
            <a:r>
              <a:rPr sz="1511" b="1" spc="115" dirty="0">
                <a:latin typeface="Arial"/>
                <a:cs typeface="Arial"/>
              </a:rPr>
              <a:t> </a:t>
            </a:r>
            <a:r>
              <a:rPr sz="1511" b="1" spc="169" dirty="0">
                <a:latin typeface="Arial"/>
                <a:cs typeface="Arial"/>
              </a:rPr>
              <a:t>through</a:t>
            </a:r>
            <a:r>
              <a:rPr sz="1511" b="1" spc="121" dirty="0">
                <a:latin typeface="Arial"/>
                <a:cs typeface="Arial"/>
              </a:rPr>
              <a:t> </a:t>
            </a:r>
            <a:r>
              <a:rPr sz="1511" b="1" spc="133" dirty="0">
                <a:latin typeface="Arial"/>
                <a:cs typeface="Arial"/>
              </a:rPr>
              <a:t>Sunday,</a:t>
            </a:r>
            <a:r>
              <a:rPr sz="1511" b="1" spc="103" dirty="0">
                <a:latin typeface="Arial"/>
                <a:cs typeface="Arial"/>
              </a:rPr>
              <a:t> </a:t>
            </a:r>
            <a:r>
              <a:rPr sz="1511" b="1" spc="163" dirty="0">
                <a:latin typeface="Arial"/>
                <a:cs typeface="Arial"/>
              </a:rPr>
              <a:t>intersected</a:t>
            </a:r>
            <a:r>
              <a:rPr sz="1511" b="1" spc="115" dirty="0">
                <a:latin typeface="Arial"/>
                <a:cs typeface="Arial"/>
              </a:rPr>
              <a:t> </a:t>
            </a:r>
            <a:r>
              <a:rPr sz="1511" b="1" spc="187" dirty="0">
                <a:latin typeface="Arial"/>
                <a:cs typeface="Arial"/>
              </a:rPr>
              <a:t>with</a:t>
            </a:r>
            <a:r>
              <a:rPr sz="1511" b="1" spc="121" dirty="0">
                <a:latin typeface="Arial"/>
                <a:cs typeface="Arial"/>
              </a:rPr>
              <a:t> </a:t>
            </a:r>
            <a:r>
              <a:rPr sz="1511" b="1" spc="157" dirty="0">
                <a:latin typeface="Arial"/>
                <a:cs typeface="Arial"/>
              </a:rPr>
              <a:t>each  </a:t>
            </a:r>
            <a:r>
              <a:rPr sz="1511" b="1" spc="127" dirty="0">
                <a:latin typeface="Arial"/>
                <a:cs typeface="Arial"/>
              </a:rPr>
              <a:t>possible</a:t>
            </a:r>
            <a:r>
              <a:rPr sz="1511" b="1" spc="109" dirty="0">
                <a:latin typeface="Arial"/>
                <a:cs typeface="Arial"/>
              </a:rPr>
              <a:t> class.</a:t>
            </a:r>
            <a:endParaRPr sz="1511" dirty="0">
              <a:latin typeface="Arial"/>
              <a:cs typeface="Arial"/>
            </a:endParaRPr>
          </a:p>
          <a:p>
            <a:pPr>
              <a:spcBef>
                <a:spcPts val="48"/>
              </a:spcBef>
            </a:pPr>
            <a:endParaRPr sz="2600" dirty="0">
              <a:latin typeface="Times New Roman"/>
              <a:cs typeface="Times New Roman"/>
            </a:endParaRPr>
          </a:p>
          <a:p>
            <a:pPr marL="15356"/>
            <a:r>
              <a:rPr sz="1511" b="1" spc="115" dirty="0">
                <a:latin typeface="Arial"/>
                <a:cs typeface="Arial"/>
              </a:rPr>
              <a:t>Each</a:t>
            </a:r>
            <a:r>
              <a:rPr sz="1511" b="1" spc="103" dirty="0">
                <a:latin typeface="Arial"/>
                <a:cs typeface="Arial"/>
              </a:rPr>
              <a:t> </a:t>
            </a:r>
            <a:r>
              <a:rPr sz="1511" b="1" spc="121" dirty="0">
                <a:latin typeface="Arial"/>
                <a:cs typeface="Arial"/>
              </a:rPr>
              <a:t>cell</a:t>
            </a:r>
            <a:r>
              <a:rPr sz="1511" b="1" spc="103" dirty="0">
                <a:latin typeface="Arial"/>
                <a:cs typeface="Arial"/>
              </a:rPr>
              <a:t> </a:t>
            </a:r>
            <a:r>
              <a:rPr sz="1511" b="1" spc="138" dirty="0">
                <a:latin typeface="Arial"/>
                <a:cs typeface="Arial"/>
              </a:rPr>
              <a:t>will</a:t>
            </a:r>
            <a:r>
              <a:rPr sz="1511" b="1" spc="115" dirty="0">
                <a:latin typeface="Arial"/>
                <a:cs typeface="Arial"/>
              </a:rPr>
              <a:t> </a:t>
            </a:r>
            <a:r>
              <a:rPr sz="1511" b="1" spc="187" dirty="0">
                <a:latin typeface="Arial"/>
                <a:cs typeface="Arial"/>
              </a:rPr>
              <a:t>be</a:t>
            </a:r>
            <a:r>
              <a:rPr sz="1511" b="1" spc="115" dirty="0">
                <a:latin typeface="Arial"/>
                <a:cs typeface="Arial"/>
              </a:rPr>
              <a:t> </a:t>
            </a:r>
            <a:r>
              <a:rPr sz="1511" b="1" spc="193" dirty="0">
                <a:latin typeface="Arial"/>
                <a:cs typeface="Arial"/>
              </a:rPr>
              <a:t>a</a:t>
            </a:r>
            <a:r>
              <a:rPr sz="1511" b="1" spc="127" dirty="0">
                <a:latin typeface="Arial"/>
                <a:cs typeface="Arial"/>
              </a:rPr>
              <a:t> </a:t>
            </a:r>
            <a:r>
              <a:rPr sz="1511" b="1" spc="224" dirty="0">
                <a:latin typeface="Arial"/>
                <a:cs typeface="Arial"/>
              </a:rPr>
              <a:t>1</a:t>
            </a:r>
            <a:r>
              <a:rPr sz="1511" b="1" spc="115" dirty="0">
                <a:latin typeface="Arial"/>
                <a:cs typeface="Arial"/>
              </a:rPr>
              <a:t> </a:t>
            </a:r>
            <a:r>
              <a:rPr sz="1511" b="1" spc="151" dirty="0">
                <a:latin typeface="Arial"/>
                <a:cs typeface="Arial"/>
              </a:rPr>
              <a:t>or</a:t>
            </a:r>
            <a:r>
              <a:rPr sz="1511" b="1" spc="103" dirty="0">
                <a:latin typeface="Arial"/>
                <a:cs typeface="Arial"/>
              </a:rPr>
              <a:t> </a:t>
            </a:r>
            <a:r>
              <a:rPr sz="1511" b="1" spc="224" dirty="0">
                <a:latin typeface="Arial"/>
                <a:cs typeface="Arial"/>
              </a:rPr>
              <a:t>0</a:t>
            </a:r>
            <a:r>
              <a:rPr sz="1511" b="1" spc="115" dirty="0">
                <a:latin typeface="Arial"/>
                <a:cs typeface="Arial"/>
              </a:rPr>
              <a:t> </a:t>
            </a:r>
            <a:r>
              <a:rPr sz="1511" b="1" spc="145" dirty="0">
                <a:latin typeface="Arial"/>
                <a:cs typeface="Arial"/>
              </a:rPr>
              <a:t>indicating</a:t>
            </a:r>
            <a:r>
              <a:rPr sz="1511" b="1" spc="115" dirty="0">
                <a:latin typeface="Arial"/>
                <a:cs typeface="Arial"/>
              </a:rPr>
              <a:t> </a:t>
            </a:r>
            <a:r>
              <a:rPr sz="1511" b="1" spc="193" dirty="0">
                <a:latin typeface="Arial"/>
                <a:cs typeface="Arial"/>
              </a:rPr>
              <a:t>whether</a:t>
            </a:r>
            <a:r>
              <a:rPr sz="1511" b="1" spc="103" dirty="0">
                <a:latin typeface="Arial"/>
                <a:cs typeface="Arial"/>
              </a:rPr>
              <a:t> </a:t>
            </a:r>
            <a:r>
              <a:rPr sz="1511" b="1" spc="175" dirty="0">
                <a:latin typeface="Arial"/>
                <a:cs typeface="Arial"/>
              </a:rPr>
              <a:t>that’s</a:t>
            </a:r>
            <a:r>
              <a:rPr sz="1511" b="1" spc="109" dirty="0">
                <a:latin typeface="Arial"/>
                <a:cs typeface="Arial"/>
              </a:rPr>
              <a:t> </a:t>
            </a:r>
            <a:r>
              <a:rPr sz="1511" b="1" spc="193" dirty="0">
                <a:latin typeface="Arial"/>
                <a:cs typeface="Arial"/>
              </a:rPr>
              <a:t>the</a:t>
            </a:r>
            <a:r>
              <a:rPr sz="1511" b="1" spc="115" dirty="0">
                <a:latin typeface="Arial"/>
                <a:cs typeface="Arial"/>
              </a:rPr>
              <a:t> </a:t>
            </a:r>
            <a:r>
              <a:rPr sz="1511" b="1" spc="175" dirty="0">
                <a:latin typeface="Arial"/>
                <a:cs typeface="Arial"/>
              </a:rPr>
              <a:t>start</a:t>
            </a:r>
            <a:r>
              <a:rPr sz="1511" b="1" spc="109" dirty="0">
                <a:latin typeface="Arial"/>
                <a:cs typeface="Arial"/>
              </a:rPr>
              <a:t> </a:t>
            </a:r>
            <a:r>
              <a:rPr sz="1511" b="1" spc="151" dirty="0">
                <a:latin typeface="Arial"/>
                <a:cs typeface="Arial"/>
              </a:rPr>
              <a:t>of</a:t>
            </a:r>
            <a:r>
              <a:rPr sz="1511" b="1" spc="121" dirty="0">
                <a:latin typeface="Arial"/>
                <a:cs typeface="Arial"/>
              </a:rPr>
              <a:t> </a:t>
            </a:r>
            <a:r>
              <a:rPr sz="1511" b="1" spc="193" dirty="0">
                <a:latin typeface="Arial"/>
                <a:cs typeface="Arial"/>
              </a:rPr>
              <a:t>the</a:t>
            </a:r>
            <a:r>
              <a:rPr sz="1511" b="1" spc="115" dirty="0">
                <a:latin typeface="Arial"/>
                <a:cs typeface="Arial"/>
              </a:rPr>
              <a:t> </a:t>
            </a:r>
            <a:r>
              <a:rPr sz="1511" b="1" spc="133" dirty="0">
                <a:latin typeface="Arial"/>
                <a:cs typeface="Arial"/>
              </a:rPr>
              <a:t>first</a:t>
            </a:r>
            <a:r>
              <a:rPr sz="1511" b="1" spc="121" dirty="0">
                <a:latin typeface="Arial"/>
                <a:cs typeface="Arial"/>
              </a:rPr>
              <a:t> </a:t>
            </a:r>
            <a:r>
              <a:rPr sz="1511" b="1" spc="109" dirty="0">
                <a:latin typeface="Arial"/>
                <a:cs typeface="Arial"/>
              </a:rPr>
              <a:t>class.</a:t>
            </a:r>
            <a:endParaRPr sz="1511" dirty="0">
              <a:latin typeface="Arial"/>
              <a:cs typeface="Arial"/>
            </a:endParaRPr>
          </a:p>
        </p:txBody>
      </p:sp>
      <p:sp>
        <p:nvSpPr>
          <p:cNvPr id="4" name="object 4"/>
          <p:cNvSpPr/>
          <p:nvPr/>
        </p:nvSpPr>
        <p:spPr>
          <a:xfrm>
            <a:off x="442228" y="3207552"/>
            <a:ext cx="11136332" cy="260196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84</a:t>
            </a:fld>
            <a:endParaRPr spc="302"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9:15AM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01601"/>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85</a:t>
            </a:fld>
            <a:endParaRPr spc="302" dirty="0"/>
          </a:p>
        </p:txBody>
      </p:sp>
      <p:sp>
        <p:nvSpPr>
          <p:cNvPr id="7" name="object 2">
            <a:extLst>
              <a:ext uri="{FF2B5EF4-FFF2-40B4-BE49-F238E27FC236}">
                <a16:creationId xmlns:a16="http://schemas.microsoft.com/office/drawing/2014/main" id="{C3EEACC5-FC53-4B70-A4A2-29547669CFB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9:30AM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29945" y="3104672"/>
            <a:ext cx="11342758" cy="2447289"/>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86</a:t>
            </a:fld>
            <a:endParaRPr spc="302" dirty="0"/>
          </a:p>
        </p:txBody>
      </p:sp>
      <p:sp>
        <p:nvSpPr>
          <p:cNvPr id="7" name="object 2">
            <a:extLst>
              <a:ext uri="{FF2B5EF4-FFF2-40B4-BE49-F238E27FC236}">
                <a16:creationId xmlns:a16="http://schemas.microsoft.com/office/drawing/2014/main" id="{5FCBF495-9A9B-4B1D-BB2B-57FDDE7565BC}"/>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9:45AM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18493"/>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87</a:t>
            </a:fld>
            <a:endParaRPr spc="302" dirty="0"/>
          </a:p>
        </p:txBody>
      </p:sp>
      <p:sp>
        <p:nvSpPr>
          <p:cNvPr id="7" name="object 2">
            <a:extLst>
              <a:ext uri="{FF2B5EF4-FFF2-40B4-BE49-F238E27FC236}">
                <a16:creationId xmlns:a16="http://schemas.microsoft.com/office/drawing/2014/main" id="{97413B42-6F77-4490-A66E-286238311630}"/>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59561"/>
            <a:ext cx="11008117" cy="728158"/>
          </a:xfrm>
          <a:prstGeom prst="rect">
            <a:avLst/>
          </a:prstGeom>
        </p:spPr>
        <p:txBody>
          <a:bodyPr vert="horz" wrap="square" lIns="0" tIns="35316" rIns="0" bIns="0" rtlCol="0">
            <a:spAutoFit/>
          </a:bodyPr>
          <a:lstStyle/>
          <a:p>
            <a:pPr marL="15356" marR="6142">
              <a:lnSpc>
                <a:spcPts val="2745"/>
              </a:lnSpc>
              <a:spcBef>
                <a:spcPts val="277"/>
              </a:spcBef>
            </a:pPr>
            <a:r>
              <a:rPr sz="2358" b="1" spc="236" dirty="0">
                <a:latin typeface="Arial"/>
                <a:cs typeface="Arial"/>
              </a:rPr>
              <a:t>If</a:t>
            </a:r>
            <a:r>
              <a:rPr sz="2358" b="1" spc="163" dirty="0">
                <a:latin typeface="Arial"/>
                <a:cs typeface="Arial"/>
              </a:rPr>
              <a:t> </a:t>
            </a:r>
            <a:r>
              <a:rPr sz="2358" b="1" spc="290" dirty="0">
                <a:latin typeface="Arial"/>
                <a:cs typeface="Arial"/>
              </a:rPr>
              <a:t>the</a:t>
            </a:r>
            <a:r>
              <a:rPr sz="2358" b="1" spc="187" dirty="0">
                <a:latin typeface="Arial"/>
                <a:cs typeface="Arial"/>
              </a:rPr>
              <a:t> </a:t>
            </a:r>
            <a:r>
              <a:rPr sz="2358" b="1" spc="284" dirty="0">
                <a:latin typeface="Arial"/>
                <a:cs typeface="Arial"/>
              </a:rPr>
              <a:t>“sum”</a:t>
            </a:r>
            <a:r>
              <a:rPr sz="2358" b="1" spc="163" dirty="0">
                <a:latin typeface="Arial"/>
                <a:cs typeface="Arial"/>
              </a:rPr>
              <a:t> </a:t>
            </a:r>
            <a:r>
              <a:rPr sz="2358" b="1" spc="212" dirty="0">
                <a:latin typeface="Arial"/>
                <a:cs typeface="Arial"/>
              </a:rPr>
              <a:t>of</a:t>
            </a:r>
            <a:r>
              <a:rPr sz="2358" b="1" spc="163" dirty="0">
                <a:latin typeface="Arial"/>
                <a:cs typeface="Arial"/>
              </a:rPr>
              <a:t> </a:t>
            </a:r>
            <a:r>
              <a:rPr sz="2358" b="1" spc="193" dirty="0">
                <a:latin typeface="Arial"/>
                <a:cs typeface="Arial"/>
              </a:rPr>
              <a:t>all</a:t>
            </a:r>
            <a:r>
              <a:rPr sz="2358" b="1" spc="169" dirty="0">
                <a:latin typeface="Arial"/>
                <a:cs typeface="Arial"/>
              </a:rPr>
              <a:t> slots</a:t>
            </a:r>
            <a:r>
              <a:rPr sz="2358" b="1" spc="181" dirty="0">
                <a:latin typeface="Arial"/>
                <a:cs typeface="Arial"/>
              </a:rPr>
              <a:t> </a:t>
            </a:r>
            <a:r>
              <a:rPr sz="2358" b="1" spc="218" dirty="0">
                <a:latin typeface="Arial"/>
                <a:cs typeface="Arial"/>
              </a:rPr>
              <a:t>affecting</a:t>
            </a:r>
            <a:r>
              <a:rPr sz="2358" b="1" spc="169" dirty="0">
                <a:latin typeface="Arial"/>
                <a:cs typeface="Arial"/>
              </a:rPr>
              <a:t> </a:t>
            </a:r>
            <a:r>
              <a:rPr sz="2358" b="1" spc="277" dirty="0">
                <a:latin typeface="Arial"/>
                <a:cs typeface="Arial"/>
              </a:rPr>
              <a:t>a</a:t>
            </a:r>
            <a:r>
              <a:rPr sz="2358" b="1" spc="175" dirty="0">
                <a:latin typeface="Arial"/>
                <a:cs typeface="Arial"/>
              </a:rPr>
              <a:t> </a:t>
            </a:r>
            <a:r>
              <a:rPr sz="2358" b="1" spc="230" dirty="0">
                <a:latin typeface="Arial"/>
                <a:cs typeface="Arial"/>
              </a:rPr>
              <a:t>given</a:t>
            </a:r>
            <a:r>
              <a:rPr sz="2358" b="1" spc="181" dirty="0">
                <a:latin typeface="Arial"/>
                <a:cs typeface="Arial"/>
              </a:rPr>
              <a:t> block</a:t>
            </a:r>
            <a:r>
              <a:rPr sz="2358" b="1" spc="169" dirty="0">
                <a:latin typeface="Arial"/>
                <a:cs typeface="Arial"/>
              </a:rPr>
              <a:t> </a:t>
            </a:r>
            <a:r>
              <a:rPr sz="2358" b="1" spc="266" dirty="0">
                <a:latin typeface="Arial"/>
                <a:cs typeface="Arial"/>
              </a:rPr>
              <a:t>are</a:t>
            </a:r>
            <a:r>
              <a:rPr sz="2358" b="1" spc="181" dirty="0">
                <a:latin typeface="Arial"/>
                <a:cs typeface="Arial"/>
              </a:rPr>
              <a:t> </a:t>
            </a:r>
            <a:r>
              <a:rPr sz="2358" b="1" spc="206" dirty="0">
                <a:latin typeface="Arial"/>
                <a:cs typeface="Arial"/>
              </a:rPr>
              <a:t>no</a:t>
            </a:r>
            <a:r>
              <a:rPr sz="2358" b="1" spc="169" dirty="0">
                <a:latin typeface="Arial"/>
                <a:cs typeface="Arial"/>
              </a:rPr>
              <a:t> </a:t>
            </a:r>
            <a:r>
              <a:rPr sz="2358" b="1" spc="266" dirty="0">
                <a:latin typeface="Arial"/>
                <a:cs typeface="Arial"/>
              </a:rPr>
              <a:t>more</a:t>
            </a:r>
            <a:r>
              <a:rPr sz="2358" b="1" spc="187" dirty="0">
                <a:latin typeface="Arial"/>
                <a:cs typeface="Arial"/>
              </a:rPr>
              <a:t> </a:t>
            </a:r>
            <a:r>
              <a:rPr sz="2358" b="1" spc="272" dirty="0">
                <a:latin typeface="Arial"/>
                <a:cs typeface="Arial"/>
              </a:rPr>
              <a:t>than  </a:t>
            </a:r>
            <a:r>
              <a:rPr sz="2358" b="1" spc="284" dirty="0">
                <a:latin typeface="Arial"/>
                <a:cs typeface="Arial"/>
              </a:rPr>
              <a:t>1, </a:t>
            </a:r>
            <a:r>
              <a:rPr sz="2358" b="1" spc="277" dirty="0">
                <a:latin typeface="Arial"/>
                <a:cs typeface="Arial"/>
              </a:rPr>
              <a:t>then </a:t>
            </a:r>
            <a:r>
              <a:rPr sz="2358" b="1" spc="314" dirty="0">
                <a:latin typeface="Arial"/>
                <a:cs typeface="Arial"/>
              </a:rPr>
              <a:t>we </a:t>
            </a:r>
            <a:r>
              <a:rPr sz="2358" b="1" spc="254" dirty="0">
                <a:latin typeface="Arial"/>
                <a:cs typeface="Arial"/>
              </a:rPr>
              <a:t>have </a:t>
            </a:r>
            <a:r>
              <a:rPr sz="2358" b="1" spc="212" dirty="0">
                <a:latin typeface="Arial"/>
                <a:cs typeface="Arial"/>
              </a:rPr>
              <a:t>no</a:t>
            </a:r>
            <a:r>
              <a:rPr sz="2358" b="1" spc="-290" dirty="0">
                <a:latin typeface="Arial"/>
                <a:cs typeface="Arial"/>
              </a:rPr>
              <a:t> </a:t>
            </a:r>
            <a:r>
              <a:rPr sz="2358" b="1" spc="175" dirty="0">
                <a:latin typeface="Arial"/>
                <a:cs typeface="Arial"/>
              </a:rPr>
              <a:t>conflicts!</a:t>
            </a:r>
            <a:endParaRPr sz="2358">
              <a:latin typeface="Arial"/>
              <a:cs typeface="Arial"/>
            </a:endParaRPr>
          </a:p>
        </p:txBody>
      </p:sp>
      <p:sp>
        <p:nvSpPr>
          <p:cNvPr id="4" name="object 4"/>
          <p:cNvSpPr/>
          <p:nvPr/>
        </p:nvSpPr>
        <p:spPr>
          <a:xfrm>
            <a:off x="442227" y="3104672"/>
            <a:ext cx="11024280" cy="237816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289854" y="5572248"/>
            <a:ext cx="2105193" cy="445255"/>
          </a:xfrm>
          <a:prstGeom prst="rect">
            <a:avLst/>
          </a:prstGeom>
        </p:spPr>
        <p:txBody>
          <a:bodyPr vert="horz" wrap="square" lIns="0" tIns="34549" rIns="0" bIns="0" rtlCol="0">
            <a:spAutoFit/>
          </a:bodyPr>
          <a:lstStyle/>
          <a:p>
            <a:pPr marL="15356" marR="6142">
              <a:lnSpc>
                <a:spcPts val="1620"/>
              </a:lnSpc>
              <a:spcBef>
                <a:spcPts val="272"/>
              </a:spcBef>
            </a:pPr>
            <a:r>
              <a:rPr sz="1451" dirty="0">
                <a:solidFill>
                  <a:srgbClr val="009933"/>
                </a:solidFill>
                <a:latin typeface="Arial"/>
                <a:cs typeface="Arial"/>
              </a:rPr>
              <a:t>Sum of </a:t>
            </a:r>
            <a:r>
              <a:rPr sz="1451" spc="-6" dirty="0">
                <a:solidFill>
                  <a:srgbClr val="009933"/>
                </a:solidFill>
                <a:latin typeface="Arial"/>
                <a:cs typeface="Arial"/>
              </a:rPr>
              <a:t>affecting </a:t>
            </a:r>
            <a:r>
              <a:rPr sz="1451" dirty="0">
                <a:solidFill>
                  <a:srgbClr val="009933"/>
                </a:solidFill>
                <a:latin typeface="Arial"/>
                <a:cs typeface="Arial"/>
              </a:rPr>
              <a:t>slots =</a:t>
            </a:r>
            <a:r>
              <a:rPr sz="1451" spc="-97" dirty="0">
                <a:solidFill>
                  <a:srgbClr val="009933"/>
                </a:solidFill>
                <a:latin typeface="Arial"/>
                <a:cs typeface="Arial"/>
              </a:rPr>
              <a:t> </a:t>
            </a:r>
            <a:r>
              <a:rPr sz="1451" dirty="0">
                <a:solidFill>
                  <a:srgbClr val="009933"/>
                </a:solidFill>
                <a:latin typeface="Arial"/>
                <a:cs typeface="Arial"/>
              </a:rPr>
              <a:t>1  </a:t>
            </a:r>
            <a:r>
              <a:rPr sz="1451" spc="-6" dirty="0">
                <a:solidFill>
                  <a:srgbClr val="009933"/>
                </a:solidFill>
                <a:latin typeface="Arial"/>
                <a:cs typeface="Arial"/>
              </a:rPr>
              <a:t>SUCCESS!</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88</a:t>
            </a:fld>
            <a:endParaRPr spc="302" dirty="0"/>
          </a:p>
        </p:txBody>
      </p:sp>
      <p:sp>
        <p:nvSpPr>
          <p:cNvPr id="7" name="object 2">
            <a:extLst>
              <a:ext uri="{FF2B5EF4-FFF2-40B4-BE49-F238E27FC236}">
                <a16:creationId xmlns:a16="http://schemas.microsoft.com/office/drawing/2014/main" id="{BB6AF8DB-1FC6-4545-AF2B-387D9BA1E87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62632"/>
            <a:ext cx="10211952" cy="1565364"/>
          </a:xfrm>
          <a:prstGeom prst="rect">
            <a:avLst/>
          </a:prstGeom>
        </p:spPr>
        <p:txBody>
          <a:bodyPr vert="horz" wrap="square" lIns="0" tIns="33781" rIns="0" bIns="0" rtlCol="0">
            <a:spAutoFit/>
          </a:bodyPr>
          <a:lstStyle/>
          <a:p>
            <a:pPr marL="15356" marR="6142">
              <a:lnSpc>
                <a:spcPts val="2491"/>
              </a:lnSpc>
              <a:spcBef>
                <a:spcPts val="266"/>
              </a:spcBef>
            </a:pPr>
            <a:r>
              <a:rPr sz="2116" b="1" spc="163" dirty="0">
                <a:latin typeface="Arial"/>
                <a:cs typeface="Arial"/>
              </a:rPr>
              <a:t>For </a:t>
            </a:r>
            <a:r>
              <a:rPr sz="2116" b="1" spc="236" dirty="0">
                <a:latin typeface="Arial"/>
                <a:cs typeface="Arial"/>
              </a:rPr>
              <a:t>every </a:t>
            </a:r>
            <a:r>
              <a:rPr sz="2116" b="1" spc="224" dirty="0">
                <a:latin typeface="Arial"/>
                <a:cs typeface="Arial"/>
              </a:rPr>
              <a:t>“block”, </a:t>
            </a:r>
            <a:r>
              <a:rPr sz="2116" b="1" spc="302" dirty="0">
                <a:latin typeface="Arial"/>
                <a:cs typeface="Arial"/>
              </a:rPr>
              <a:t>we </a:t>
            </a:r>
            <a:r>
              <a:rPr sz="2116" b="1" spc="242" dirty="0">
                <a:latin typeface="Arial"/>
                <a:cs typeface="Arial"/>
              </a:rPr>
              <a:t>must </a:t>
            </a:r>
            <a:r>
              <a:rPr sz="2116" b="1" spc="218" dirty="0">
                <a:latin typeface="Arial"/>
                <a:cs typeface="Arial"/>
              </a:rPr>
              <a:t>sum </a:t>
            </a:r>
            <a:r>
              <a:rPr sz="2116" b="1" spc="187" dirty="0">
                <a:latin typeface="Arial"/>
                <a:cs typeface="Arial"/>
              </a:rPr>
              <a:t>all </a:t>
            </a:r>
            <a:r>
              <a:rPr sz="2116" b="1" spc="206" dirty="0">
                <a:latin typeface="Arial"/>
                <a:cs typeface="Arial"/>
              </a:rPr>
              <a:t>affecting </a:t>
            </a:r>
            <a:r>
              <a:rPr sz="2116" b="1" spc="163" dirty="0">
                <a:latin typeface="Arial"/>
                <a:cs typeface="Arial"/>
              </a:rPr>
              <a:t>slots </a:t>
            </a:r>
            <a:r>
              <a:rPr sz="2116" b="1" spc="230" dirty="0">
                <a:latin typeface="Arial"/>
                <a:cs typeface="Arial"/>
              </a:rPr>
              <a:t>(shaded</a:t>
            </a:r>
            <a:r>
              <a:rPr sz="2116" b="1" spc="-206" dirty="0">
                <a:latin typeface="Arial"/>
                <a:cs typeface="Arial"/>
              </a:rPr>
              <a:t> </a:t>
            </a:r>
            <a:r>
              <a:rPr sz="2116" b="1" spc="236" dirty="0">
                <a:latin typeface="Arial"/>
                <a:cs typeface="Arial"/>
              </a:rPr>
              <a:t>below)  </a:t>
            </a:r>
            <a:r>
              <a:rPr sz="2116" b="1" spc="206" dirty="0">
                <a:latin typeface="Arial"/>
                <a:cs typeface="Arial"/>
              </a:rPr>
              <a:t>which </a:t>
            </a:r>
            <a:r>
              <a:rPr sz="2116" b="1" spc="193" dirty="0">
                <a:latin typeface="Arial"/>
                <a:cs typeface="Arial"/>
              </a:rPr>
              <a:t>can </a:t>
            </a:r>
            <a:r>
              <a:rPr sz="2116" b="1" spc="254" dirty="0">
                <a:latin typeface="Arial"/>
                <a:cs typeface="Arial"/>
              </a:rPr>
              <a:t>be </a:t>
            </a:r>
            <a:r>
              <a:rPr sz="2116" b="1" spc="212" dirty="0">
                <a:latin typeface="Arial"/>
                <a:cs typeface="Arial"/>
              </a:rPr>
              <a:t>identified </a:t>
            </a:r>
            <a:r>
              <a:rPr sz="2116" b="1" spc="242" dirty="0">
                <a:latin typeface="Arial"/>
                <a:cs typeface="Arial"/>
              </a:rPr>
              <a:t>from </a:t>
            </a:r>
            <a:r>
              <a:rPr sz="2116" b="1" spc="272" dirty="0">
                <a:latin typeface="Arial"/>
                <a:cs typeface="Arial"/>
              </a:rPr>
              <a:t>the </a:t>
            </a:r>
            <a:r>
              <a:rPr sz="2116" b="1" spc="138" dirty="0">
                <a:latin typeface="Arial"/>
                <a:cs typeface="Arial"/>
              </a:rPr>
              <a:t>class</a:t>
            </a:r>
            <a:r>
              <a:rPr sz="2116" b="1" spc="-247" dirty="0">
                <a:latin typeface="Arial"/>
                <a:cs typeface="Arial"/>
              </a:rPr>
              <a:t> </a:t>
            </a:r>
            <a:r>
              <a:rPr sz="2116" b="1" spc="212" dirty="0">
                <a:latin typeface="Arial"/>
                <a:cs typeface="Arial"/>
              </a:rPr>
              <a:t>durations.</a:t>
            </a:r>
            <a:endParaRPr sz="2116">
              <a:latin typeface="Arial"/>
              <a:cs typeface="Arial"/>
            </a:endParaRPr>
          </a:p>
          <a:p>
            <a:pPr>
              <a:lnSpc>
                <a:spcPct val="100000"/>
              </a:lnSpc>
            </a:pPr>
            <a:endParaRPr sz="2418">
              <a:latin typeface="Times New Roman"/>
              <a:cs typeface="Times New Roman"/>
            </a:endParaRPr>
          </a:p>
          <a:p>
            <a:pPr marL="15356">
              <a:spcBef>
                <a:spcPts val="1475"/>
              </a:spcBef>
            </a:pPr>
            <a:r>
              <a:rPr sz="2116" b="1" spc="157" dirty="0">
                <a:latin typeface="Arial"/>
                <a:cs typeface="Arial"/>
              </a:rPr>
              <a:t>This </a:t>
            </a:r>
            <a:r>
              <a:rPr sz="2116" b="1" spc="224" dirty="0">
                <a:latin typeface="Arial"/>
                <a:cs typeface="Arial"/>
              </a:rPr>
              <a:t>sum </a:t>
            </a:r>
            <a:r>
              <a:rPr sz="2116" b="1" spc="242" dirty="0">
                <a:latin typeface="Arial"/>
                <a:cs typeface="Arial"/>
              </a:rPr>
              <a:t>must </a:t>
            </a:r>
            <a:r>
              <a:rPr sz="2116" b="1" spc="254" dirty="0">
                <a:latin typeface="Arial"/>
                <a:cs typeface="Arial"/>
              </a:rPr>
              <a:t>be </a:t>
            </a:r>
            <a:r>
              <a:rPr sz="2116" b="1" spc="200" dirty="0">
                <a:latin typeface="Arial"/>
                <a:cs typeface="Arial"/>
              </a:rPr>
              <a:t>no </a:t>
            </a:r>
            <a:r>
              <a:rPr sz="2116" b="1" spc="254" dirty="0">
                <a:latin typeface="Arial"/>
                <a:cs typeface="Arial"/>
              </a:rPr>
              <a:t>more </a:t>
            </a:r>
            <a:r>
              <a:rPr sz="2116" b="1" spc="260" dirty="0">
                <a:latin typeface="Arial"/>
                <a:cs typeface="Arial"/>
              </a:rPr>
              <a:t>than</a:t>
            </a:r>
            <a:r>
              <a:rPr sz="2116" b="1" spc="-200" dirty="0">
                <a:latin typeface="Arial"/>
                <a:cs typeface="Arial"/>
              </a:rPr>
              <a:t> </a:t>
            </a:r>
            <a:r>
              <a:rPr sz="2116" b="1" spc="260" dirty="0">
                <a:latin typeface="Arial"/>
                <a:cs typeface="Arial"/>
              </a:rPr>
              <a:t>1.</a:t>
            </a:r>
            <a:endParaRPr sz="2116">
              <a:latin typeface="Arial"/>
              <a:cs typeface="Arial"/>
            </a:endParaRPr>
          </a:p>
        </p:txBody>
      </p:sp>
      <p:sp>
        <p:nvSpPr>
          <p:cNvPr id="4" name="object 4"/>
          <p:cNvSpPr/>
          <p:nvPr/>
        </p:nvSpPr>
        <p:spPr>
          <a:xfrm>
            <a:off x="187332" y="3483945"/>
            <a:ext cx="11998525" cy="272861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89</a:t>
            </a:fld>
            <a:endParaRPr spc="302" dirty="0"/>
          </a:p>
        </p:txBody>
      </p:sp>
      <p:sp>
        <p:nvSpPr>
          <p:cNvPr id="8" name="object 2">
            <a:extLst>
              <a:ext uri="{FF2B5EF4-FFF2-40B4-BE49-F238E27FC236}">
                <a16:creationId xmlns:a16="http://schemas.microsoft.com/office/drawing/2014/main" id="{832E0376-8576-418B-A667-13780C3AEA6F}"/>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Discrete versus Continuous Variables</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lstStyle/>
          <a:p>
            <a:r>
              <a:rPr lang="en-US" b="1" dirty="0"/>
              <a:t>Before we get started, it is critical we define discrete versus continuous variables. </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Discrete Variables</a:t>
            </a:r>
            <a:r>
              <a:rPr lang="en-US" dirty="0"/>
              <a:t> – Deals with whole numbers, sets, and “countable” entities</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Continuous Variables </a:t>
            </a:r>
            <a:r>
              <a:rPr lang="en-US" dirty="0"/>
              <a:t>– Deals with decimals, fractions, and a range of infinitely many values</a:t>
            </a:r>
          </a:p>
          <a:p>
            <a:r>
              <a:rPr lang="en-US" b="1" dirty="0"/>
              <a:t>Discrete optimization </a:t>
            </a:r>
            <a:r>
              <a:rPr lang="en-US" dirty="0"/>
              <a:t>is dominant in real-world optimization, and is easier to reason with but harder to compute. </a:t>
            </a:r>
            <a:endParaRPr lang="en-US" b="1" dirty="0"/>
          </a:p>
          <a:p>
            <a:r>
              <a:rPr lang="en-US" b="1" dirty="0"/>
              <a:t>Continuous optimization </a:t>
            </a:r>
            <a:r>
              <a:rPr lang="en-US" dirty="0"/>
              <a:t>is harder to reason with but easier to compute, while requiring more mathematical knowledge (linear algebra, calculus)</a:t>
            </a:r>
            <a:endParaRPr lang="en-US" b="1" dirty="0"/>
          </a:p>
          <a:p>
            <a:endParaRPr lang="en-US" dirty="0"/>
          </a:p>
        </p:txBody>
      </p:sp>
    </p:spTree>
    <p:extLst>
      <p:ext uri="{BB962C8B-B14F-4D97-AF65-F5344CB8AC3E}">
        <p14:creationId xmlns:p14="http://schemas.microsoft.com/office/powerpoint/2010/main" val="130705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90</a:t>
            </a:fld>
            <a:endParaRPr spc="302" dirty="0"/>
          </a:p>
        </p:txBody>
      </p:sp>
      <p:sp>
        <p:nvSpPr>
          <p:cNvPr id="3" name="object 3"/>
          <p:cNvSpPr txBox="1"/>
          <p:nvPr/>
        </p:nvSpPr>
        <p:spPr>
          <a:xfrm>
            <a:off x="419195" y="1765703"/>
            <a:ext cx="11012723" cy="1380996"/>
          </a:xfrm>
          <a:prstGeom prst="rect">
            <a:avLst/>
          </a:prstGeom>
        </p:spPr>
        <p:txBody>
          <a:bodyPr vert="horz" wrap="square" lIns="0" tIns="13820" rIns="0" bIns="0" rtlCol="0">
            <a:spAutoFit/>
          </a:bodyPr>
          <a:lstStyle/>
          <a:p>
            <a:pPr marL="15356">
              <a:spcBef>
                <a:spcPts val="109"/>
              </a:spcBef>
            </a:pPr>
            <a:r>
              <a:rPr sz="1874" b="1" spc="127" dirty="0">
                <a:latin typeface="Arial"/>
                <a:cs typeface="Arial"/>
              </a:rPr>
              <a:t>Taking </a:t>
            </a:r>
            <a:r>
              <a:rPr sz="1874" b="1" spc="157" dirty="0">
                <a:latin typeface="Arial"/>
                <a:cs typeface="Arial"/>
              </a:rPr>
              <a:t>this concept </a:t>
            </a:r>
            <a:r>
              <a:rPr sz="1874" b="1" spc="193" dirty="0">
                <a:latin typeface="Arial"/>
                <a:cs typeface="Arial"/>
              </a:rPr>
              <a:t>even </a:t>
            </a:r>
            <a:r>
              <a:rPr sz="1874" b="1" spc="163" dirty="0">
                <a:latin typeface="Arial"/>
                <a:cs typeface="Arial"/>
              </a:rPr>
              <a:t>further, </a:t>
            </a:r>
            <a:r>
              <a:rPr sz="1874" b="1" spc="242" dirty="0">
                <a:latin typeface="Arial"/>
                <a:cs typeface="Arial"/>
              </a:rPr>
              <a:t>we </a:t>
            </a:r>
            <a:r>
              <a:rPr sz="1874" b="1" spc="151" dirty="0">
                <a:latin typeface="Arial"/>
                <a:cs typeface="Arial"/>
              </a:rPr>
              <a:t>can </a:t>
            </a:r>
            <a:r>
              <a:rPr sz="1874" b="1" spc="157" dirty="0">
                <a:latin typeface="Arial"/>
                <a:cs typeface="Arial"/>
              </a:rPr>
              <a:t>account </a:t>
            </a:r>
            <a:r>
              <a:rPr sz="1874" b="1" spc="169" dirty="0">
                <a:latin typeface="Arial"/>
                <a:cs typeface="Arial"/>
              </a:rPr>
              <a:t>for </a:t>
            </a:r>
            <a:r>
              <a:rPr sz="1874" b="1" spc="145" dirty="0">
                <a:latin typeface="Arial"/>
                <a:cs typeface="Arial"/>
              </a:rPr>
              <a:t>all</a:t>
            </a:r>
            <a:r>
              <a:rPr sz="1874" b="1" spc="-187" dirty="0">
                <a:latin typeface="Arial"/>
                <a:cs typeface="Arial"/>
              </a:rPr>
              <a:t> </a:t>
            </a:r>
            <a:r>
              <a:rPr sz="1874" b="1" spc="163" dirty="0">
                <a:latin typeface="Arial"/>
                <a:cs typeface="Arial"/>
              </a:rPr>
              <a:t>recurrences.</a:t>
            </a:r>
            <a:endParaRPr sz="1874">
              <a:latin typeface="Arial"/>
              <a:cs typeface="Arial"/>
            </a:endParaRPr>
          </a:p>
          <a:p>
            <a:pPr>
              <a:lnSpc>
                <a:spcPct val="100000"/>
              </a:lnSpc>
            </a:pPr>
            <a:endParaRPr sz="2176">
              <a:latin typeface="Times New Roman"/>
              <a:cs typeface="Times New Roman"/>
            </a:endParaRPr>
          </a:p>
          <a:p>
            <a:pPr marL="15356" marR="6142">
              <a:lnSpc>
                <a:spcPts val="2176"/>
              </a:lnSpc>
              <a:spcBef>
                <a:spcPts val="1366"/>
              </a:spcBef>
            </a:pPr>
            <a:r>
              <a:rPr sz="1874" b="1" spc="175" dirty="0">
                <a:latin typeface="Arial"/>
                <a:cs typeface="Arial"/>
              </a:rPr>
              <a:t>The </a:t>
            </a:r>
            <a:r>
              <a:rPr sz="1874" b="1" spc="187" dirty="0">
                <a:latin typeface="Arial"/>
                <a:cs typeface="Arial"/>
              </a:rPr>
              <a:t>“affected </a:t>
            </a:r>
            <a:r>
              <a:rPr sz="1874" b="1" spc="157" dirty="0">
                <a:latin typeface="Arial"/>
                <a:cs typeface="Arial"/>
              </a:rPr>
              <a:t>slots” </a:t>
            </a:r>
            <a:r>
              <a:rPr sz="1874" b="1" spc="169" dirty="0">
                <a:latin typeface="Arial"/>
                <a:cs typeface="Arial"/>
              </a:rPr>
              <a:t>for </a:t>
            </a:r>
            <a:r>
              <a:rPr sz="1874" b="1" spc="212" dirty="0">
                <a:latin typeface="Arial"/>
                <a:cs typeface="Arial"/>
              </a:rPr>
              <a:t>a </a:t>
            </a:r>
            <a:r>
              <a:rPr sz="1874" b="1" spc="169" dirty="0">
                <a:latin typeface="Arial"/>
                <a:cs typeface="Arial"/>
              </a:rPr>
              <a:t>given </a:t>
            </a:r>
            <a:r>
              <a:rPr sz="1874" b="1" spc="138" dirty="0">
                <a:latin typeface="Arial"/>
                <a:cs typeface="Arial"/>
              </a:rPr>
              <a:t>block </a:t>
            </a:r>
            <a:r>
              <a:rPr sz="1874" b="1" spc="151" dirty="0">
                <a:latin typeface="Arial"/>
                <a:cs typeface="Arial"/>
              </a:rPr>
              <a:t>can </a:t>
            </a:r>
            <a:r>
              <a:rPr sz="1874" b="1" spc="187" dirty="0">
                <a:latin typeface="Arial"/>
                <a:cs typeface="Arial"/>
              </a:rPr>
              <a:t>query </a:t>
            </a:r>
            <a:r>
              <a:rPr sz="1874" b="1" spc="169" dirty="0">
                <a:latin typeface="Arial"/>
                <a:cs typeface="Arial"/>
              </a:rPr>
              <a:t>for </a:t>
            </a:r>
            <a:r>
              <a:rPr sz="1874" b="1" spc="145" dirty="0">
                <a:latin typeface="Arial"/>
                <a:cs typeface="Arial"/>
              </a:rPr>
              <a:t>all </a:t>
            </a:r>
            <a:r>
              <a:rPr sz="1874" b="1" spc="157" dirty="0">
                <a:latin typeface="Arial"/>
                <a:cs typeface="Arial"/>
              </a:rPr>
              <a:t>recurrences </a:t>
            </a:r>
            <a:r>
              <a:rPr sz="1874" b="1" spc="169" dirty="0">
                <a:latin typeface="Arial"/>
                <a:cs typeface="Arial"/>
              </a:rPr>
              <a:t>for </a:t>
            </a:r>
            <a:r>
              <a:rPr sz="1874" b="1" spc="163" dirty="0">
                <a:latin typeface="Arial"/>
                <a:cs typeface="Arial"/>
              </a:rPr>
              <a:t>each</a:t>
            </a:r>
            <a:r>
              <a:rPr sz="1874" b="1" spc="-224" dirty="0">
                <a:latin typeface="Arial"/>
                <a:cs typeface="Arial"/>
              </a:rPr>
              <a:t> </a:t>
            </a:r>
            <a:r>
              <a:rPr sz="1874" b="1" spc="169" dirty="0">
                <a:latin typeface="Arial"/>
                <a:cs typeface="Arial"/>
              </a:rPr>
              <a:t>given  </a:t>
            </a:r>
            <a:r>
              <a:rPr sz="1874" b="1" spc="115" dirty="0">
                <a:latin typeface="Arial"/>
                <a:cs typeface="Arial"/>
              </a:rPr>
              <a:t>class.</a:t>
            </a:r>
            <a:endParaRPr sz="1874">
              <a:latin typeface="Arial"/>
              <a:cs typeface="Arial"/>
            </a:endParaRPr>
          </a:p>
        </p:txBody>
      </p:sp>
      <p:sp>
        <p:nvSpPr>
          <p:cNvPr id="4" name="object 4"/>
          <p:cNvSpPr txBox="1"/>
          <p:nvPr/>
        </p:nvSpPr>
        <p:spPr>
          <a:xfrm>
            <a:off x="419195" y="3560722"/>
            <a:ext cx="2342430" cy="302367"/>
          </a:xfrm>
          <a:prstGeom prst="rect">
            <a:avLst/>
          </a:prstGeom>
        </p:spPr>
        <p:txBody>
          <a:bodyPr vert="horz" wrap="square" lIns="0" tIns="13820" rIns="0" bIns="0" rtlCol="0">
            <a:spAutoFit/>
          </a:bodyPr>
          <a:lstStyle/>
          <a:p>
            <a:pPr marL="15356">
              <a:spcBef>
                <a:spcPts val="109"/>
              </a:spcBef>
            </a:pPr>
            <a:r>
              <a:rPr sz="1874" b="1" spc="187" dirty="0">
                <a:solidFill>
                  <a:srgbClr val="9FABD3"/>
                </a:solidFill>
                <a:latin typeface="Arial"/>
                <a:cs typeface="Arial"/>
                <a:hlinkClick r:id="rId2"/>
              </a:rPr>
              <a:t>View </a:t>
            </a:r>
            <a:r>
              <a:rPr sz="1874" b="1" spc="193" dirty="0">
                <a:solidFill>
                  <a:srgbClr val="9FABD3"/>
                </a:solidFill>
                <a:latin typeface="Arial"/>
                <a:cs typeface="Arial"/>
                <a:hlinkClick r:id="rId2"/>
              </a:rPr>
              <a:t>image</a:t>
            </a:r>
            <a:r>
              <a:rPr sz="1874" b="1" spc="-24" dirty="0">
                <a:solidFill>
                  <a:srgbClr val="9FABD3"/>
                </a:solidFill>
                <a:latin typeface="Arial"/>
                <a:cs typeface="Arial"/>
                <a:hlinkClick r:id="rId2"/>
              </a:rPr>
              <a:t> </a:t>
            </a:r>
            <a:r>
              <a:rPr sz="1874" b="1" spc="193" dirty="0">
                <a:solidFill>
                  <a:srgbClr val="9FABD3"/>
                </a:solidFill>
                <a:latin typeface="Arial"/>
                <a:cs typeface="Arial"/>
                <a:hlinkClick r:id="rId2"/>
              </a:rPr>
              <a:t>here.</a:t>
            </a:r>
            <a:endParaRPr sz="1874">
              <a:latin typeface="Arial"/>
              <a:cs typeface="Arial"/>
            </a:endParaRPr>
          </a:p>
        </p:txBody>
      </p:sp>
      <p:sp>
        <p:nvSpPr>
          <p:cNvPr id="8" name="object 2">
            <a:extLst>
              <a:ext uri="{FF2B5EF4-FFF2-40B4-BE49-F238E27FC236}">
                <a16:creationId xmlns:a16="http://schemas.microsoft.com/office/drawing/2014/main" id="{FA3EC002-D706-4321-A4EC-A299BB2A0FD6}"/>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938998"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Branch-and-Prune for Scheduling</a:t>
            </a:r>
          </a:p>
        </p:txBody>
      </p:sp>
      <p:sp>
        <p:nvSpPr>
          <p:cNvPr id="3" name="object 3"/>
          <p:cNvSpPr txBox="1"/>
          <p:nvPr/>
        </p:nvSpPr>
        <p:spPr>
          <a:xfrm>
            <a:off x="494436" y="1435567"/>
            <a:ext cx="11021937" cy="2118698"/>
          </a:xfrm>
          <a:prstGeom prst="rect">
            <a:avLst/>
          </a:prstGeom>
        </p:spPr>
        <p:txBody>
          <a:bodyPr vert="horz" wrap="square" lIns="0" tIns="13820" rIns="0" bIns="0" rtlCol="0">
            <a:spAutoFit/>
          </a:bodyPr>
          <a:lstStyle/>
          <a:p>
            <a:pPr marL="15356">
              <a:spcBef>
                <a:spcPts val="109"/>
              </a:spcBef>
            </a:pPr>
            <a:r>
              <a:rPr sz="1632" b="1" spc="67" dirty="0">
                <a:latin typeface="Arial"/>
                <a:cs typeface="Arial"/>
              </a:rPr>
              <a:t>You </a:t>
            </a:r>
            <a:r>
              <a:rPr sz="1632" b="1" spc="115" dirty="0">
                <a:latin typeface="Arial"/>
                <a:cs typeface="Arial"/>
              </a:rPr>
              <a:t>could </a:t>
            </a:r>
            <a:r>
              <a:rPr sz="1632" b="1" spc="121" dirty="0">
                <a:latin typeface="Arial"/>
                <a:cs typeface="Arial"/>
              </a:rPr>
              <a:t>solve </a:t>
            </a:r>
            <a:r>
              <a:rPr sz="1632" b="1" spc="193" dirty="0">
                <a:latin typeface="Arial"/>
                <a:cs typeface="Arial"/>
              </a:rPr>
              <a:t>the </a:t>
            </a:r>
            <a:r>
              <a:rPr sz="1632" b="1" spc="127" dirty="0">
                <a:latin typeface="Arial"/>
                <a:cs typeface="Arial"/>
              </a:rPr>
              <a:t>scheduling </a:t>
            </a:r>
            <a:r>
              <a:rPr sz="1632" b="1" spc="151" dirty="0">
                <a:latin typeface="Arial"/>
                <a:cs typeface="Arial"/>
              </a:rPr>
              <a:t>problem </a:t>
            </a:r>
            <a:r>
              <a:rPr sz="1632" b="1" spc="163" dirty="0">
                <a:latin typeface="Arial"/>
                <a:cs typeface="Arial"/>
              </a:rPr>
              <a:t>from </a:t>
            </a:r>
            <a:r>
              <a:rPr sz="1632" b="1" spc="127" dirty="0">
                <a:latin typeface="Arial"/>
                <a:cs typeface="Arial"/>
              </a:rPr>
              <a:t>scratch </a:t>
            </a:r>
            <a:r>
              <a:rPr sz="1632" b="1" spc="175" dirty="0">
                <a:latin typeface="Arial"/>
                <a:cs typeface="Arial"/>
              </a:rPr>
              <a:t>with</a:t>
            </a:r>
            <a:r>
              <a:rPr sz="1632" b="1" spc="-54" dirty="0">
                <a:latin typeface="Arial"/>
                <a:cs typeface="Arial"/>
              </a:rPr>
              <a:t> </a:t>
            </a:r>
            <a:r>
              <a:rPr sz="1632" b="1" spc="151" dirty="0">
                <a:latin typeface="Arial"/>
                <a:cs typeface="Arial"/>
              </a:rPr>
              <a:t>branch-and-prune.</a:t>
            </a:r>
            <a:endParaRPr sz="1632" dirty="0">
              <a:latin typeface="Arial"/>
              <a:cs typeface="Arial"/>
            </a:endParaRPr>
          </a:p>
          <a:p>
            <a:pPr>
              <a:lnSpc>
                <a:spcPct val="100000"/>
              </a:lnSpc>
            </a:pPr>
            <a:endParaRPr sz="1814" dirty="0">
              <a:latin typeface="Times New Roman"/>
              <a:cs typeface="Times New Roman"/>
            </a:endParaRPr>
          </a:p>
          <a:p>
            <a:pPr marL="15356" marR="231869">
              <a:lnSpc>
                <a:spcPts val="1886"/>
              </a:lnSpc>
              <a:spcBef>
                <a:spcPts val="1264"/>
              </a:spcBef>
            </a:pPr>
            <a:r>
              <a:rPr sz="1632" b="1" spc="175" dirty="0">
                <a:latin typeface="Arial"/>
                <a:cs typeface="Arial"/>
              </a:rPr>
              <a:t>Start </a:t>
            </a:r>
            <a:r>
              <a:rPr sz="1632" b="1" spc="169" dirty="0">
                <a:latin typeface="Arial"/>
                <a:cs typeface="Arial"/>
              </a:rPr>
              <a:t>with </a:t>
            </a:r>
            <a:r>
              <a:rPr sz="1632" b="1" spc="193" dirty="0">
                <a:latin typeface="Arial"/>
                <a:cs typeface="Arial"/>
              </a:rPr>
              <a:t>the</a:t>
            </a:r>
            <a:r>
              <a:rPr sz="1632" b="1" spc="-277" dirty="0">
                <a:latin typeface="Arial"/>
                <a:cs typeface="Arial"/>
              </a:rPr>
              <a:t> </a:t>
            </a:r>
            <a:r>
              <a:rPr sz="1632" b="1" spc="157" dirty="0">
                <a:latin typeface="Arial"/>
                <a:cs typeface="Arial"/>
              </a:rPr>
              <a:t>most “constrained” </a:t>
            </a:r>
            <a:r>
              <a:rPr sz="1632" b="1" spc="109" dirty="0">
                <a:latin typeface="Arial"/>
                <a:cs typeface="Arial"/>
              </a:rPr>
              <a:t>slots </a:t>
            </a:r>
            <a:r>
              <a:rPr sz="1632" b="1" spc="133" dirty="0">
                <a:latin typeface="Arial"/>
                <a:cs typeface="Arial"/>
              </a:rPr>
              <a:t>first </a:t>
            </a:r>
            <a:r>
              <a:rPr sz="1632" b="1" spc="175" dirty="0">
                <a:latin typeface="Arial"/>
                <a:cs typeface="Arial"/>
              </a:rPr>
              <a:t>to </a:t>
            </a:r>
            <a:r>
              <a:rPr sz="1632" b="1" spc="163" dirty="0">
                <a:latin typeface="Arial"/>
                <a:cs typeface="Arial"/>
              </a:rPr>
              <a:t>narrow </a:t>
            </a:r>
            <a:r>
              <a:rPr sz="1632" b="1" spc="145" dirty="0">
                <a:latin typeface="Arial"/>
                <a:cs typeface="Arial"/>
              </a:rPr>
              <a:t>your </a:t>
            </a:r>
            <a:r>
              <a:rPr sz="1632" b="1" spc="133" dirty="0">
                <a:latin typeface="Arial"/>
                <a:cs typeface="Arial"/>
              </a:rPr>
              <a:t>search </a:t>
            </a:r>
            <a:r>
              <a:rPr sz="1632" b="1" spc="127" dirty="0">
                <a:latin typeface="Arial"/>
                <a:cs typeface="Arial"/>
              </a:rPr>
              <a:t>space </a:t>
            </a:r>
            <a:r>
              <a:rPr sz="1632" b="1" spc="175" dirty="0">
                <a:latin typeface="Arial"/>
                <a:cs typeface="Arial"/>
              </a:rPr>
              <a:t>(e.g. </a:t>
            </a:r>
            <a:r>
              <a:rPr sz="1632" b="1" spc="109" dirty="0">
                <a:latin typeface="Arial"/>
                <a:cs typeface="Arial"/>
              </a:rPr>
              <a:t>slots </a:t>
            </a:r>
            <a:r>
              <a:rPr sz="1632" b="1" spc="133" dirty="0">
                <a:latin typeface="Arial"/>
                <a:cs typeface="Arial"/>
              </a:rPr>
              <a:t>fixed </a:t>
            </a:r>
            <a:r>
              <a:rPr sz="1632" b="1" spc="175" dirty="0">
                <a:latin typeface="Arial"/>
                <a:cs typeface="Arial"/>
              </a:rPr>
              <a:t>to  </a:t>
            </a:r>
            <a:r>
              <a:rPr sz="1632" b="1" spc="138" dirty="0">
                <a:latin typeface="Arial"/>
                <a:cs typeface="Arial"/>
              </a:rPr>
              <a:t>zero </a:t>
            </a:r>
            <a:r>
              <a:rPr sz="1632" b="1" spc="133" dirty="0">
                <a:latin typeface="Arial"/>
                <a:cs typeface="Arial"/>
              </a:rPr>
              <a:t>first, </a:t>
            </a:r>
            <a:r>
              <a:rPr sz="1632" b="1" spc="138" dirty="0">
                <a:latin typeface="Arial"/>
                <a:cs typeface="Arial"/>
              </a:rPr>
              <a:t>followed </a:t>
            </a:r>
            <a:r>
              <a:rPr sz="1632" b="1" spc="151" dirty="0">
                <a:latin typeface="Arial"/>
                <a:cs typeface="Arial"/>
              </a:rPr>
              <a:t>by </a:t>
            </a:r>
            <a:r>
              <a:rPr sz="1632" b="1" spc="157" dirty="0">
                <a:latin typeface="Arial"/>
                <a:cs typeface="Arial"/>
              </a:rPr>
              <a:t>Monday </a:t>
            </a:r>
            <a:r>
              <a:rPr sz="1632" b="1" spc="115" dirty="0">
                <a:latin typeface="Arial"/>
                <a:cs typeface="Arial"/>
              </a:rPr>
              <a:t>slots </a:t>
            </a:r>
            <a:r>
              <a:rPr sz="1632" b="1" spc="145" dirty="0">
                <a:latin typeface="Arial"/>
                <a:cs typeface="Arial"/>
              </a:rPr>
              <a:t>for 3-recurrence</a:t>
            </a:r>
            <a:r>
              <a:rPr sz="1632" b="1" spc="-91" dirty="0">
                <a:latin typeface="Arial"/>
                <a:cs typeface="Arial"/>
              </a:rPr>
              <a:t> </a:t>
            </a:r>
            <a:r>
              <a:rPr sz="1632" b="1" spc="115" dirty="0">
                <a:latin typeface="Arial"/>
                <a:cs typeface="Arial"/>
              </a:rPr>
              <a:t>classes).</a:t>
            </a:r>
            <a:endParaRPr sz="1632" dirty="0">
              <a:latin typeface="Arial"/>
              <a:cs typeface="Arial"/>
            </a:endParaRPr>
          </a:p>
          <a:p>
            <a:pPr>
              <a:lnSpc>
                <a:spcPct val="100000"/>
              </a:lnSpc>
            </a:pPr>
            <a:endParaRPr sz="1814" dirty="0">
              <a:latin typeface="Times New Roman"/>
              <a:cs typeface="Times New Roman"/>
            </a:endParaRPr>
          </a:p>
          <a:p>
            <a:pPr marL="15356" marR="6142">
              <a:lnSpc>
                <a:spcPts val="1886"/>
              </a:lnSpc>
              <a:spcBef>
                <a:spcPts val="1215"/>
              </a:spcBef>
            </a:pPr>
            <a:r>
              <a:rPr sz="1632" b="1" spc="121" dirty="0">
                <a:latin typeface="Arial"/>
                <a:cs typeface="Arial"/>
              </a:rPr>
              <a:t>HINT: </a:t>
            </a:r>
            <a:r>
              <a:rPr sz="1632" b="1" spc="133" dirty="0">
                <a:latin typeface="Arial"/>
                <a:cs typeface="Arial"/>
              </a:rPr>
              <a:t>Proactively</a:t>
            </a:r>
            <a:r>
              <a:rPr sz="1632" b="1" spc="121" dirty="0">
                <a:latin typeface="Arial"/>
                <a:cs typeface="Arial"/>
              </a:rPr>
              <a:t> </a:t>
            </a:r>
            <a:r>
              <a:rPr sz="1632" b="1" spc="163" dirty="0">
                <a:latin typeface="Arial"/>
                <a:cs typeface="Arial"/>
              </a:rPr>
              <a:t>prune</a:t>
            </a:r>
            <a:r>
              <a:rPr sz="1632" b="1" spc="115" dirty="0">
                <a:latin typeface="Arial"/>
                <a:cs typeface="Arial"/>
              </a:rPr>
              <a:t> </a:t>
            </a:r>
            <a:r>
              <a:rPr sz="1632" b="1" spc="193" dirty="0">
                <a:latin typeface="Arial"/>
                <a:cs typeface="Arial"/>
              </a:rPr>
              <a:t>the</a:t>
            </a:r>
            <a:r>
              <a:rPr sz="1632" b="1" spc="121" dirty="0">
                <a:latin typeface="Arial"/>
                <a:cs typeface="Arial"/>
              </a:rPr>
              <a:t> </a:t>
            </a:r>
            <a:r>
              <a:rPr sz="1632" b="1" spc="193" dirty="0">
                <a:latin typeface="Arial"/>
                <a:cs typeface="Arial"/>
              </a:rPr>
              <a:t>tree</a:t>
            </a:r>
            <a:r>
              <a:rPr sz="1632" b="1" spc="115" dirty="0">
                <a:latin typeface="Arial"/>
                <a:cs typeface="Arial"/>
              </a:rPr>
              <a:t> </a:t>
            </a:r>
            <a:r>
              <a:rPr sz="1632" b="1" spc="121" dirty="0">
                <a:latin typeface="Arial"/>
                <a:cs typeface="Arial"/>
              </a:rPr>
              <a:t>as</a:t>
            </a:r>
            <a:r>
              <a:rPr sz="1632" b="1" spc="127" dirty="0">
                <a:latin typeface="Arial"/>
                <a:cs typeface="Arial"/>
              </a:rPr>
              <a:t> </a:t>
            </a:r>
            <a:r>
              <a:rPr sz="1632" b="1" spc="138" dirty="0">
                <a:latin typeface="Arial"/>
                <a:cs typeface="Arial"/>
              </a:rPr>
              <a:t>you</a:t>
            </a:r>
            <a:r>
              <a:rPr sz="1632" b="1" spc="127" dirty="0">
                <a:latin typeface="Arial"/>
                <a:cs typeface="Arial"/>
              </a:rPr>
              <a:t> </a:t>
            </a:r>
            <a:r>
              <a:rPr sz="1632" b="1" spc="138" dirty="0">
                <a:latin typeface="Arial"/>
                <a:cs typeface="Arial"/>
              </a:rPr>
              <a:t>go,</a:t>
            </a:r>
            <a:r>
              <a:rPr sz="1632" b="1" spc="127" dirty="0">
                <a:latin typeface="Arial"/>
                <a:cs typeface="Arial"/>
              </a:rPr>
              <a:t> </a:t>
            </a:r>
            <a:r>
              <a:rPr sz="1632" b="1" spc="151" dirty="0">
                <a:latin typeface="Arial"/>
                <a:cs typeface="Arial"/>
              </a:rPr>
              <a:t>eliminating</a:t>
            </a:r>
            <a:r>
              <a:rPr sz="1632" b="1" spc="121" dirty="0">
                <a:latin typeface="Arial"/>
                <a:cs typeface="Arial"/>
              </a:rPr>
              <a:t> </a:t>
            </a:r>
            <a:r>
              <a:rPr sz="1632" b="1" spc="163" dirty="0">
                <a:latin typeface="Arial"/>
                <a:cs typeface="Arial"/>
              </a:rPr>
              <a:t>any</a:t>
            </a:r>
            <a:r>
              <a:rPr sz="1632" b="1" spc="115" dirty="0">
                <a:latin typeface="Arial"/>
                <a:cs typeface="Arial"/>
              </a:rPr>
              <a:t> </a:t>
            </a:r>
            <a:r>
              <a:rPr sz="1632" b="1" spc="109" dirty="0">
                <a:latin typeface="Arial"/>
                <a:cs typeface="Arial"/>
              </a:rPr>
              <a:t>slots</a:t>
            </a:r>
            <a:r>
              <a:rPr sz="1632" b="1" spc="127" dirty="0">
                <a:latin typeface="Arial"/>
                <a:cs typeface="Arial"/>
              </a:rPr>
              <a:t> </a:t>
            </a:r>
            <a:r>
              <a:rPr sz="1632" b="1" spc="175" dirty="0">
                <a:latin typeface="Arial"/>
                <a:cs typeface="Arial"/>
              </a:rPr>
              <a:t>ahead</a:t>
            </a:r>
            <a:r>
              <a:rPr sz="1632" b="1" spc="115" dirty="0">
                <a:latin typeface="Arial"/>
                <a:cs typeface="Arial"/>
              </a:rPr>
              <a:t> </a:t>
            </a:r>
            <a:r>
              <a:rPr sz="1632" b="1" spc="200" dirty="0">
                <a:latin typeface="Arial"/>
                <a:cs typeface="Arial"/>
              </a:rPr>
              <a:t>that</a:t>
            </a:r>
            <a:r>
              <a:rPr sz="1632" b="1" spc="121" dirty="0">
                <a:latin typeface="Arial"/>
                <a:cs typeface="Arial"/>
              </a:rPr>
              <a:t> </a:t>
            </a:r>
            <a:r>
              <a:rPr sz="1632" b="1" spc="169" dirty="0">
                <a:latin typeface="Arial"/>
                <a:cs typeface="Arial"/>
              </a:rPr>
              <a:t>must</a:t>
            </a:r>
            <a:r>
              <a:rPr sz="1632" b="1" spc="133" dirty="0">
                <a:latin typeface="Arial"/>
                <a:cs typeface="Arial"/>
              </a:rPr>
              <a:t> </a:t>
            </a:r>
            <a:r>
              <a:rPr sz="1632" b="1" spc="169" dirty="0">
                <a:latin typeface="Arial"/>
                <a:cs typeface="Arial"/>
              </a:rPr>
              <a:t>be</a:t>
            </a:r>
            <a:r>
              <a:rPr sz="1632" b="1" spc="115" dirty="0">
                <a:latin typeface="Arial"/>
                <a:cs typeface="Arial"/>
              </a:rPr>
              <a:t> </a:t>
            </a:r>
            <a:r>
              <a:rPr sz="1632" b="1" spc="145" dirty="0">
                <a:latin typeface="Arial"/>
                <a:cs typeface="Arial"/>
              </a:rPr>
              <a:t>zero</a:t>
            </a:r>
            <a:r>
              <a:rPr sz="1632" b="1" spc="121" dirty="0">
                <a:latin typeface="Arial"/>
                <a:cs typeface="Arial"/>
              </a:rPr>
              <a:t> </a:t>
            </a:r>
            <a:r>
              <a:rPr sz="1632" b="1" spc="163" dirty="0">
                <a:latin typeface="Arial"/>
                <a:cs typeface="Arial"/>
              </a:rPr>
              <a:t>due  </a:t>
            </a:r>
            <a:r>
              <a:rPr sz="1632" b="1" spc="175" dirty="0">
                <a:latin typeface="Arial"/>
                <a:cs typeface="Arial"/>
              </a:rPr>
              <a:t>to </a:t>
            </a:r>
            <a:r>
              <a:rPr sz="1632" b="1" spc="181" dirty="0">
                <a:latin typeface="Arial"/>
                <a:cs typeface="Arial"/>
              </a:rPr>
              <a:t>a </a:t>
            </a:r>
            <a:r>
              <a:rPr sz="1632" b="1" spc="236" dirty="0">
                <a:latin typeface="Arial"/>
                <a:cs typeface="Arial"/>
              </a:rPr>
              <a:t>“1” </a:t>
            </a:r>
            <a:r>
              <a:rPr sz="1632" b="1" spc="109" dirty="0">
                <a:latin typeface="Arial"/>
                <a:cs typeface="Arial"/>
              </a:rPr>
              <a:t>decision </a:t>
            </a:r>
            <a:r>
              <a:rPr sz="1632" b="1" spc="157" dirty="0">
                <a:latin typeface="Arial"/>
                <a:cs typeface="Arial"/>
              </a:rPr>
              <a:t>propagating </a:t>
            </a:r>
            <a:r>
              <a:rPr sz="1632" b="1" spc="169" dirty="0">
                <a:latin typeface="Arial"/>
                <a:cs typeface="Arial"/>
              </a:rPr>
              <a:t>an </a:t>
            </a:r>
            <a:r>
              <a:rPr sz="1632" b="1" spc="121" dirty="0">
                <a:latin typeface="Arial"/>
                <a:cs typeface="Arial"/>
              </a:rPr>
              <a:t>occupied</a:t>
            </a:r>
            <a:r>
              <a:rPr sz="1632" b="1" spc="-247" dirty="0">
                <a:latin typeface="Arial"/>
                <a:cs typeface="Arial"/>
              </a:rPr>
              <a:t> </a:t>
            </a:r>
            <a:r>
              <a:rPr sz="1632" b="1" spc="175" dirty="0">
                <a:latin typeface="Arial"/>
                <a:cs typeface="Arial"/>
              </a:rPr>
              <a:t>state.</a:t>
            </a:r>
            <a:endParaRPr sz="1632" dirty="0">
              <a:latin typeface="Arial"/>
              <a:cs typeface="Arial"/>
            </a:endParaRPr>
          </a:p>
        </p:txBody>
      </p:sp>
      <p:sp>
        <p:nvSpPr>
          <p:cNvPr id="4" name="object 4"/>
          <p:cNvSpPr/>
          <p:nvPr/>
        </p:nvSpPr>
        <p:spPr>
          <a:xfrm>
            <a:off x="2432257" y="3635962"/>
            <a:ext cx="5306745" cy="253513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91</a:t>
            </a:fld>
            <a:endParaRPr spc="302"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Generating a Classroom Schedule</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3762997" y="1525599"/>
            <a:ext cx="466600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020610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3483" y="1509339"/>
            <a:ext cx="5940913" cy="2766853"/>
          </a:xfrm>
          <a:prstGeom prst="rect">
            <a:avLst/>
          </a:prstGeom>
        </p:spPr>
        <p:txBody>
          <a:bodyPr vert="horz" wrap="square" lIns="0" tIns="26104" rIns="0" bIns="0" rtlCol="0">
            <a:spAutoFit/>
          </a:bodyPr>
          <a:lstStyle/>
          <a:p>
            <a:pPr marL="15356" marR="6142">
              <a:lnSpc>
                <a:spcPct val="96900"/>
              </a:lnSpc>
              <a:spcBef>
                <a:spcPts val="206"/>
              </a:spcBef>
            </a:pPr>
            <a:r>
              <a:rPr sz="2358" spc="145" dirty="0">
                <a:latin typeface="Tahoma"/>
                <a:cs typeface="Tahoma"/>
              </a:rPr>
              <a:t>Plug </a:t>
            </a:r>
            <a:r>
              <a:rPr sz="2358" spc="175" dirty="0">
                <a:latin typeface="Tahoma"/>
                <a:cs typeface="Tahoma"/>
              </a:rPr>
              <a:t>these </a:t>
            </a:r>
            <a:r>
              <a:rPr sz="2358" spc="169" dirty="0">
                <a:latin typeface="Tahoma"/>
                <a:cs typeface="Tahoma"/>
              </a:rPr>
              <a:t>variables </a:t>
            </a:r>
            <a:r>
              <a:rPr sz="2358" spc="187" dirty="0">
                <a:latin typeface="Tahoma"/>
                <a:cs typeface="Tahoma"/>
              </a:rPr>
              <a:t>and </a:t>
            </a:r>
            <a:r>
              <a:rPr sz="2358" i="1" spc="85" dirty="0">
                <a:latin typeface="Trebuchet MS"/>
                <a:cs typeface="Trebuchet MS"/>
              </a:rPr>
              <a:t>feasible  </a:t>
            </a:r>
            <a:r>
              <a:rPr sz="2358" spc="157" dirty="0">
                <a:latin typeface="Tahoma"/>
                <a:cs typeface="Tahoma"/>
              </a:rPr>
              <a:t>constraints </a:t>
            </a:r>
            <a:r>
              <a:rPr sz="2358" spc="138" dirty="0">
                <a:latin typeface="Tahoma"/>
                <a:cs typeface="Tahoma"/>
              </a:rPr>
              <a:t>into </a:t>
            </a:r>
            <a:r>
              <a:rPr sz="2358" spc="169" dirty="0">
                <a:latin typeface="Tahoma"/>
                <a:cs typeface="Tahoma"/>
              </a:rPr>
              <a:t>the optimizer </a:t>
            </a:r>
            <a:r>
              <a:rPr sz="2358" spc="138" dirty="0">
                <a:latin typeface="Tahoma"/>
                <a:cs typeface="Tahoma"/>
              </a:rPr>
              <a:t>or </a:t>
            </a:r>
            <a:r>
              <a:rPr sz="2358" spc="206" dirty="0">
                <a:latin typeface="Tahoma"/>
                <a:cs typeface="Tahoma"/>
              </a:rPr>
              <a:t>a </a:t>
            </a:r>
            <a:r>
              <a:rPr sz="2358" spc="145" dirty="0">
                <a:latin typeface="Tahoma"/>
                <a:cs typeface="Tahoma"/>
              </a:rPr>
              <a:t>tree  </a:t>
            </a:r>
            <a:r>
              <a:rPr sz="2358" spc="169" dirty="0">
                <a:latin typeface="Tahoma"/>
                <a:cs typeface="Tahoma"/>
              </a:rPr>
              <a:t>search algorithm </a:t>
            </a:r>
            <a:r>
              <a:rPr sz="2358" spc="145" dirty="0">
                <a:latin typeface="Tahoma"/>
                <a:cs typeface="Tahoma"/>
              </a:rPr>
              <a:t>(which </a:t>
            </a:r>
            <a:r>
              <a:rPr sz="2358" spc="67" dirty="0">
                <a:latin typeface="Tahoma"/>
                <a:cs typeface="Tahoma"/>
              </a:rPr>
              <a:t>I’ll </a:t>
            </a:r>
            <a:r>
              <a:rPr sz="2358" spc="169" dirty="0">
                <a:latin typeface="Tahoma"/>
                <a:cs typeface="Tahoma"/>
              </a:rPr>
              <a:t>show</a:t>
            </a:r>
            <a:r>
              <a:rPr sz="2358" spc="-514" dirty="0">
                <a:latin typeface="Tahoma"/>
                <a:cs typeface="Tahoma"/>
              </a:rPr>
              <a:t> </a:t>
            </a:r>
            <a:r>
              <a:rPr sz="2358" spc="121" dirty="0">
                <a:latin typeface="Tahoma"/>
                <a:cs typeface="Tahoma"/>
              </a:rPr>
              <a:t>next),  </a:t>
            </a:r>
            <a:r>
              <a:rPr sz="2358" spc="187" dirty="0">
                <a:latin typeface="Tahoma"/>
                <a:cs typeface="Tahoma"/>
              </a:rPr>
              <a:t>and</a:t>
            </a:r>
            <a:r>
              <a:rPr sz="2358" spc="12" dirty="0">
                <a:latin typeface="Tahoma"/>
                <a:cs typeface="Tahoma"/>
              </a:rPr>
              <a:t> </a:t>
            </a:r>
            <a:r>
              <a:rPr sz="2358" spc="181" dirty="0">
                <a:latin typeface="Tahoma"/>
                <a:cs typeface="Tahoma"/>
              </a:rPr>
              <a:t>you</a:t>
            </a:r>
            <a:r>
              <a:rPr sz="2358" spc="12" dirty="0">
                <a:latin typeface="Tahoma"/>
                <a:cs typeface="Tahoma"/>
              </a:rPr>
              <a:t> </a:t>
            </a:r>
            <a:r>
              <a:rPr sz="2358" spc="121" dirty="0">
                <a:latin typeface="Tahoma"/>
                <a:cs typeface="Tahoma"/>
              </a:rPr>
              <a:t>will</a:t>
            </a:r>
            <a:r>
              <a:rPr sz="2358" spc="18" dirty="0">
                <a:latin typeface="Tahoma"/>
                <a:cs typeface="Tahoma"/>
              </a:rPr>
              <a:t> </a:t>
            </a:r>
            <a:r>
              <a:rPr sz="2358" spc="169" dirty="0">
                <a:latin typeface="Tahoma"/>
                <a:cs typeface="Tahoma"/>
              </a:rPr>
              <a:t>get</a:t>
            </a:r>
            <a:r>
              <a:rPr sz="2358" spc="24" dirty="0">
                <a:latin typeface="Tahoma"/>
                <a:cs typeface="Tahoma"/>
              </a:rPr>
              <a:t> </a:t>
            </a:r>
            <a:r>
              <a:rPr sz="2358" spc="206" dirty="0">
                <a:latin typeface="Tahoma"/>
                <a:cs typeface="Tahoma"/>
              </a:rPr>
              <a:t>a</a:t>
            </a:r>
            <a:r>
              <a:rPr sz="2358" spc="12" dirty="0">
                <a:latin typeface="Tahoma"/>
                <a:cs typeface="Tahoma"/>
              </a:rPr>
              <a:t> </a:t>
            </a:r>
            <a:r>
              <a:rPr sz="2358" spc="133" dirty="0">
                <a:latin typeface="Tahoma"/>
                <a:cs typeface="Tahoma"/>
              </a:rPr>
              <a:t>solution.</a:t>
            </a:r>
            <a:endParaRPr sz="2358" dirty="0">
              <a:latin typeface="Tahoma"/>
              <a:cs typeface="Tahoma"/>
            </a:endParaRPr>
          </a:p>
          <a:p>
            <a:pPr>
              <a:lnSpc>
                <a:spcPct val="100000"/>
              </a:lnSpc>
            </a:pPr>
            <a:endParaRPr sz="2660" dirty="0">
              <a:latin typeface="Times New Roman"/>
              <a:cs typeface="Times New Roman"/>
            </a:endParaRPr>
          </a:p>
          <a:p>
            <a:pPr marL="15356" marR="634953">
              <a:lnSpc>
                <a:spcPts val="2745"/>
              </a:lnSpc>
              <a:spcBef>
                <a:spcPts val="1820"/>
              </a:spcBef>
            </a:pPr>
            <a:r>
              <a:rPr sz="2358" spc="169" dirty="0">
                <a:latin typeface="Tahoma"/>
                <a:cs typeface="Tahoma"/>
              </a:rPr>
              <a:t>Most</a:t>
            </a:r>
            <a:r>
              <a:rPr sz="2358" spc="12" dirty="0">
                <a:latin typeface="Tahoma"/>
                <a:cs typeface="Tahoma"/>
              </a:rPr>
              <a:t> </a:t>
            </a:r>
            <a:r>
              <a:rPr sz="2358" spc="121" dirty="0">
                <a:latin typeface="Tahoma"/>
                <a:cs typeface="Tahoma"/>
              </a:rPr>
              <a:t>of</a:t>
            </a:r>
            <a:r>
              <a:rPr sz="2358" spc="12" dirty="0">
                <a:latin typeface="Tahoma"/>
                <a:cs typeface="Tahoma"/>
              </a:rPr>
              <a:t> </a:t>
            </a:r>
            <a:r>
              <a:rPr sz="2358" spc="169" dirty="0">
                <a:latin typeface="Tahoma"/>
                <a:cs typeface="Tahoma"/>
              </a:rPr>
              <a:t>the</a:t>
            </a:r>
            <a:r>
              <a:rPr sz="2358" spc="6" dirty="0">
                <a:latin typeface="Tahoma"/>
                <a:cs typeface="Tahoma"/>
              </a:rPr>
              <a:t> </a:t>
            </a:r>
            <a:r>
              <a:rPr sz="2358" spc="157" dirty="0">
                <a:latin typeface="Tahoma"/>
                <a:cs typeface="Tahoma"/>
              </a:rPr>
              <a:t>work</a:t>
            </a:r>
            <a:r>
              <a:rPr sz="2358" spc="6" dirty="0">
                <a:latin typeface="Tahoma"/>
                <a:cs typeface="Tahoma"/>
              </a:rPr>
              <a:t> </a:t>
            </a:r>
            <a:r>
              <a:rPr sz="2358" spc="127" dirty="0">
                <a:latin typeface="Tahoma"/>
                <a:cs typeface="Tahoma"/>
              </a:rPr>
              <a:t>will</a:t>
            </a:r>
            <a:r>
              <a:rPr sz="2358" spc="6" dirty="0">
                <a:latin typeface="Tahoma"/>
                <a:cs typeface="Tahoma"/>
              </a:rPr>
              <a:t> </a:t>
            </a:r>
            <a:r>
              <a:rPr sz="2358" spc="200" dirty="0">
                <a:latin typeface="Tahoma"/>
                <a:cs typeface="Tahoma"/>
              </a:rPr>
              <a:t>be</a:t>
            </a:r>
            <a:r>
              <a:rPr sz="2358" spc="6" dirty="0">
                <a:latin typeface="Tahoma"/>
                <a:cs typeface="Tahoma"/>
              </a:rPr>
              <a:t> </a:t>
            </a:r>
            <a:r>
              <a:rPr sz="2358" spc="145" dirty="0">
                <a:latin typeface="Tahoma"/>
                <a:cs typeface="Tahoma"/>
              </a:rPr>
              <a:t>finding</a:t>
            </a:r>
            <a:r>
              <a:rPr sz="2358" dirty="0">
                <a:latin typeface="Tahoma"/>
                <a:cs typeface="Tahoma"/>
              </a:rPr>
              <a:t> </a:t>
            </a:r>
            <a:r>
              <a:rPr sz="2358" spc="169" dirty="0">
                <a:latin typeface="Tahoma"/>
                <a:cs typeface="Tahoma"/>
              </a:rPr>
              <a:t>the  </a:t>
            </a:r>
            <a:r>
              <a:rPr sz="2358" spc="151" dirty="0">
                <a:latin typeface="Tahoma"/>
                <a:cs typeface="Tahoma"/>
              </a:rPr>
              <a:t>affecting slots </a:t>
            </a:r>
            <a:r>
              <a:rPr sz="2358" spc="121" dirty="0">
                <a:latin typeface="Tahoma"/>
                <a:cs typeface="Tahoma"/>
              </a:rPr>
              <a:t>for </a:t>
            </a:r>
            <a:r>
              <a:rPr sz="2358" spc="200" dirty="0">
                <a:latin typeface="Tahoma"/>
                <a:cs typeface="Tahoma"/>
              </a:rPr>
              <a:t>each</a:t>
            </a:r>
            <a:r>
              <a:rPr sz="2358" spc="-405" dirty="0">
                <a:latin typeface="Tahoma"/>
                <a:cs typeface="Tahoma"/>
              </a:rPr>
              <a:t> </a:t>
            </a:r>
            <a:r>
              <a:rPr sz="2358" spc="145" dirty="0">
                <a:latin typeface="Tahoma"/>
                <a:cs typeface="Tahoma"/>
              </a:rPr>
              <a:t>block.</a:t>
            </a:r>
            <a:endParaRPr sz="2358" dirty="0">
              <a:latin typeface="Tahoma"/>
              <a:cs typeface="Tahoma"/>
            </a:endParaRPr>
          </a:p>
        </p:txBody>
      </p:sp>
      <p:sp>
        <p:nvSpPr>
          <p:cNvPr id="4" name="object 4"/>
          <p:cNvSpPr/>
          <p:nvPr/>
        </p:nvSpPr>
        <p:spPr>
          <a:xfrm>
            <a:off x="7461101" y="1420411"/>
            <a:ext cx="4262092" cy="472772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93</a:t>
            </a:fld>
            <a:endParaRPr spc="302" dirty="0"/>
          </a:p>
        </p:txBody>
      </p:sp>
      <p:sp>
        <p:nvSpPr>
          <p:cNvPr id="8" name="object 2">
            <a:extLst>
              <a:ext uri="{FF2B5EF4-FFF2-40B4-BE49-F238E27FC236}">
                <a16:creationId xmlns:a16="http://schemas.microsoft.com/office/drawing/2014/main" id="{5874D47A-1404-4CBF-8FCD-06FE787B5A63}"/>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6873" y="1401785"/>
            <a:ext cx="10872224" cy="728158"/>
          </a:xfrm>
          <a:prstGeom prst="rect">
            <a:avLst/>
          </a:prstGeom>
        </p:spPr>
        <p:txBody>
          <a:bodyPr vert="horz" wrap="square" lIns="0" tIns="35316" rIns="0" bIns="0" rtlCol="0">
            <a:spAutoFit/>
          </a:bodyPr>
          <a:lstStyle/>
          <a:p>
            <a:pPr marL="15356" marR="6142">
              <a:lnSpc>
                <a:spcPts val="2745"/>
              </a:lnSpc>
              <a:spcBef>
                <a:spcPts val="277"/>
              </a:spcBef>
            </a:pPr>
            <a:r>
              <a:rPr sz="2358" spc="-54" dirty="0">
                <a:latin typeface="Tahoma"/>
                <a:cs typeface="Tahoma"/>
              </a:rPr>
              <a:t>If</a:t>
            </a:r>
            <a:r>
              <a:rPr sz="2358" spc="12" dirty="0">
                <a:latin typeface="Tahoma"/>
                <a:cs typeface="Tahoma"/>
              </a:rPr>
              <a:t> </a:t>
            </a:r>
            <a:r>
              <a:rPr sz="2358" spc="181" dirty="0">
                <a:latin typeface="Tahoma"/>
                <a:cs typeface="Tahoma"/>
              </a:rPr>
              <a:t>you</a:t>
            </a:r>
            <a:r>
              <a:rPr sz="2358" spc="30" dirty="0">
                <a:latin typeface="Tahoma"/>
                <a:cs typeface="Tahoma"/>
              </a:rPr>
              <a:t> </a:t>
            </a:r>
            <a:r>
              <a:rPr sz="2358" spc="169" dirty="0">
                <a:latin typeface="Tahoma"/>
                <a:cs typeface="Tahoma"/>
              </a:rPr>
              <a:t>want</a:t>
            </a:r>
            <a:r>
              <a:rPr sz="2358" spc="12" dirty="0">
                <a:latin typeface="Tahoma"/>
                <a:cs typeface="Tahoma"/>
              </a:rPr>
              <a:t> </a:t>
            </a:r>
            <a:r>
              <a:rPr sz="2358" spc="145" dirty="0">
                <a:latin typeface="Tahoma"/>
                <a:cs typeface="Tahoma"/>
              </a:rPr>
              <a:t>to</a:t>
            </a:r>
            <a:r>
              <a:rPr sz="2358" spc="18" dirty="0">
                <a:latin typeface="Tahoma"/>
                <a:cs typeface="Tahoma"/>
              </a:rPr>
              <a:t> </a:t>
            </a:r>
            <a:r>
              <a:rPr sz="2358" spc="181" dirty="0">
                <a:latin typeface="Tahoma"/>
                <a:cs typeface="Tahoma"/>
              </a:rPr>
              <a:t>schedule</a:t>
            </a:r>
            <a:r>
              <a:rPr sz="2358" spc="18" dirty="0">
                <a:latin typeface="Tahoma"/>
                <a:cs typeface="Tahoma"/>
              </a:rPr>
              <a:t> </a:t>
            </a:r>
            <a:r>
              <a:rPr sz="2358" spc="169" dirty="0">
                <a:latin typeface="Tahoma"/>
                <a:cs typeface="Tahoma"/>
              </a:rPr>
              <a:t>against</a:t>
            </a:r>
            <a:r>
              <a:rPr sz="2358" spc="18" dirty="0">
                <a:latin typeface="Tahoma"/>
                <a:cs typeface="Tahoma"/>
              </a:rPr>
              <a:t> </a:t>
            </a:r>
            <a:r>
              <a:rPr sz="2358" spc="163" dirty="0">
                <a:latin typeface="Tahoma"/>
                <a:cs typeface="Tahoma"/>
              </a:rPr>
              <a:t>multiple</a:t>
            </a:r>
            <a:r>
              <a:rPr sz="2358" spc="18" dirty="0">
                <a:latin typeface="Tahoma"/>
                <a:cs typeface="Tahoma"/>
              </a:rPr>
              <a:t> </a:t>
            </a:r>
            <a:r>
              <a:rPr sz="2358" spc="151" dirty="0">
                <a:latin typeface="Tahoma"/>
                <a:cs typeface="Tahoma"/>
              </a:rPr>
              <a:t>rooms,</a:t>
            </a:r>
            <a:r>
              <a:rPr sz="2358" spc="24" dirty="0">
                <a:latin typeface="Tahoma"/>
                <a:cs typeface="Tahoma"/>
              </a:rPr>
              <a:t> </a:t>
            </a:r>
            <a:r>
              <a:rPr sz="2358" spc="145" dirty="0">
                <a:latin typeface="Tahoma"/>
                <a:cs typeface="Tahoma"/>
              </a:rPr>
              <a:t>plot</a:t>
            </a:r>
            <a:r>
              <a:rPr sz="2358" spc="12" dirty="0">
                <a:latin typeface="Tahoma"/>
                <a:cs typeface="Tahoma"/>
              </a:rPr>
              <a:t> </a:t>
            </a:r>
            <a:r>
              <a:rPr sz="2358" spc="200" dirty="0">
                <a:latin typeface="Tahoma"/>
                <a:cs typeface="Tahoma"/>
              </a:rPr>
              <a:t>each</a:t>
            </a:r>
            <a:r>
              <a:rPr sz="2358" spc="18" dirty="0">
                <a:latin typeface="Tahoma"/>
                <a:cs typeface="Tahoma"/>
              </a:rPr>
              <a:t> </a:t>
            </a:r>
            <a:r>
              <a:rPr sz="2358" spc="169" dirty="0">
                <a:latin typeface="Tahoma"/>
                <a:cs typeface="Tahoma"/>
              </a:rPr>
              <a:t>variable</a:t>
            </a:r>
            <a:r>
              <a:rPr sz="2358" spc="6" dirty="0">
                <a:latin typeface="Tahoma"/>
                <a:cs typeface="Tahoma"/>
              </a:rPr>
              <a:t> </a:t>
            </a:r>
            <a:r>
              <a:rPr sz="2358" spc="163" dirty="0">
                <a:latin typeface="Tahoma"/>
                <a:cs typeface="Tahoma"/>
              </a:rPr>
              <a:t>using  </a:t>
            </a:r>
            <a:r>
              <a:rPr sz="2358" spc="151" dirty="0">
                <a:latin typeface="Tahoma"/>
                <a:cs typeface="Tahoma"/>
              </a:rPr>
              <a:t>three</a:t>
            </a:r>
            <a:r>
              <a:rPr sz="2358" dirty="0">
                <a:latin typeface="Tahoma"/>
                <a:cs typeface="Tahoma"/>
              </a:rPr>
              <a:t> </a:t>
            </a:r>
            <a:r>
              <a:rPr sz="2358" spc="163" dirty="0">
                <a:latin typeface="Tahoma"/>
                <a:cs typeface="Tahoma"/>
              </a:rPr>
              <a:t>dimensions.</a:t>
            </a:r>
            <a:endParaRPr sz="2358">
              <a:latin typeface="Tahoma"/>
              <a:cs typeface="Tahoma"/>
            </a:endParaRPr>
          </a:p>
        </p:txBody>
      </p:sp>
      <p:sp>
        <p:nvSpPr>
          <p:cNvPr id="4" name="object 4"/>
          <p:cNvSpPr/>
          <p:nvPr/>
        </p:nvSpPr>
        <p:spPr>
          <a:xfrm>
            <a:off x="1288298" y="3993738"/>
            <a:ext cx="1326686" cy="462190"/>
          </a:xfrm>
          <a:custGeom>
            <a:avLst/>
            <a:gdLst/>
            <a:ahLst/>
            <a:cxnLst/>
            <a:rect l="l" t="t" r="r" b="b"/>
            <a:pathLst>
              <a:path w="1097280"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5" name="object 5"/>
          <p:cNvSpPr/>
          <p:nvPr/>
        </p:nvSpPr>
        <p:spPr>
          <a:xfrm>
            <a:off x="1288298" y="3993738"/>
            <a:ext cx="1326686" cy="462190"/>
          </a:xfrm>
          <a:custGeom>
            <a:avLst/>
            <a:gdLst/>
            <a:ahLst/>
            <a:cxnLst/>
            <a:rect l="l" t="t" r="r" b="b"/>
            <a:pathLst>
              <a:path w="1097280"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1288298"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2614984"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1848762"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9" name="object 9"/>
          <p:cNvSpPr/>
          <p:nvPr/>
        </p:nvSpPr>
        <p:spPr>
          <a:xfrm>
            <a:off x="2419974" y="3993738"/>
            <a:ext cx="1328222" cy="462190"/>
          </a:xfrm>
          <a:custGeom>
            <a:avLst/>
            <a:gdLst/>
            <a:ahLst/>
            <a:cxnLst/>
            <a:rect l="l" t="t" r="r" b="b"/>
            <a:pathLst>
              <a:path w="1098550" h="382270">
                <a:moveTo>
                  <a:pt x="1098550" y="0"/>
                </a:moveTo>
                <a:lnTo>
                  <a:pt x="274319" y="0"/>
                </a:lnTo>
                <a:lnTo>
                  <a:pt x="0" y="382269"/>
                </a:lnTo>
                <a:lnTo>
                  <a:pt x="822960" y="382269"/>
                </a:lnTo>
                <a:lnTo>
                  <a:pt x="1098550" y="0"/>
                </a:lnTo>
                <a:close/>
              </a:path>
            </a:pathLst>
          </a:custGeom>
          <a:solidFill>
            <a:srgbClr val="FF0000"/>
          </a:solidFill>
        </p:spPr>
        <p:txBody>
          <a:bodyPr wrap="square" lIns="0" tIns="0" rIns="0" bIns="0" rtlCol="0"/>
          <a:lstStyle/>
          <a:p>
            <a:endParaRPr sz="2176"/>
          </a:p>
        </p:txBody>
      </p:sp>
      <p:sp>
        <p:nvSpPr>
          <p:cNvPr id="10" name="object 10"/>
          <p:cNvSpPr/>
          <p:nvPr/>
        </p:nvSpPr>
        <p:spPr>
          <a:xfrm>
            <a:off x="2419974" y="3993738"/>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41997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8195"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98043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 name="object 14"/>
          <p:cNvSpPr/>
          <p:nvPr/>
        </p:nvSpPr>
        <p:spPr>
          <a:xfrm>
            <a:off x="3553184" y="3993738"/>
            <a:ext cx="1326686" cy="462190"/>
          </a:xfrm>
          <a:custGeom>
            <a:avLst/>
            <a:gdLst/>
            <a:ahLst/>
            <a:cxnLst/>
            <a:rect l="l" t="t" r="r" b="b"/>
            <a:pathLst>
              <a:path w="1097279"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15" name="object 15"/>
          <p:cNvSpPr/>
          <p:nvPr/>
        </p:nvSpPr>
        <p:spPr>
          <a:xfrm>
            <a:off x="3553184" y="3993738"/>
            <a:ext cx="1326686" cy="462190"/>
          </a:xfrm>
          <a:custGeom>
            <a:avLst/>
            <a:gdLst/>
            <a:ahLst/>
            <a:cxnLst/>
            <a:rect l="l" t="t" r="r" b="b"/>
            <a:pathLst>
              <a:path w="1097279"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355318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4879870"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411364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9" name="object 19"/>
          <p:cNvSpPr/>
          <p:nvPr/>
        </p:nvSpPr>
        <p:spPr>
          <a:xfrm>
            <a:off x="1286763"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2418438"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3551649"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22" name="object 22"/>
          <p:cNvSpPr txBox="1"/>
          <p:nvPr/>
        </p:nvSpPr>
        <p:spPr>
          <a:xfrm>
            <a:off x="1286763"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1</a:t>
            </a:r>
            <a:endParaRPr sz="2176">
              <a:latin typeface="Tahoma"/>
              <a:cs typeface="Tahoma"/>
            </a:endParaRPr>
          </a:p>
        </p:txBody>
      </p:sp>
      <p:sp>
        <p:nvSpPr>
          <p:cNvPr id="23" name="object 23"/>
          <p:cNvSpPr txBox="1"/>
          <p:nvPr/>
        </p:nvSpPr>
        <p:spPr>
          <a:xfrm>
            <a:off x="2418438"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0</a:t>
            </a:r>
            <a:endParaRPr sz="2176">
              <a:latin typeface="Tahoma"/>
              <a:cs typeface="Tahoma"/>
            </a:endParaRPr>
          </a:p>
        </p:txBody>
      </p:sp>
      <p:sp>
        <p:nvSpPr>
          <p:cNvPr id="24" name="object 24"/>
          <p:cNvSpPr txBox="1"/>
          <p:nvPr/>
        </p:nvSpPr>
        <p:spPr>
          <a:xfrm>
            <a:off x="3551649"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25" name="object 25"/>
          <p:cNvSpPr/>
          <p:nvPr/>
        </p:nvSpPr>
        <p:spPr>
          <a:xfrm>
            <a:off x="1286763"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418438"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3551649"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28" name="object 28"/>
          <p:cNvSpPr/>
          <p:nvPr/>
        </p:nvSpPr>
        <p:spPr>
          <a:xfrm>
            <a:off x="241075" y="3981452"/>
            <a:ext cx="1326686" cy="462190"/>
          </a:xfrm>
          <a:custGeom>
            <a:avLst/>
            <a:gdLst/>
            <a:ahLst/>
            <a:cxnLst/>
            <a:rect l="l" t="t" r="r" b="b"/>
            <a:pathLst>
              <a:path w="1097280" h="382270">
                <a:moveTo>
                  <a:pt x="1097280" y="0"/>
                </a:moveTo>
                <a:lnTo>
                  <a:pt x="274320"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29" name="object 29"/>
          <p:cNvSpPr/>
          <p:nvPr/>
        </p:nvSpPr>
        <p:spPr>
          <a:xfrm>
            <a:off x="241075" y="3981452"/>
            <a:ext cx="1326686" cy="462190"/>
          </a:xfrm>
          <a:custGeom>
            <a:avLst/>
            <a:gdLst/>
            <a:ahLst/>
            <a:cxnLst/>
            <a:rect l="l" t="t" r="r" b="b"/>
            <a:pathLst>
              <a:path w="1097280"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241075"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1567761" y="4443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471404" y="409508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101</a:t>
            </a:r>
            <a:endParaRPr sz="1209">
              <a:latin typeface="Tahoma"/>
              <a:cs typeface="Tahoma"/>
            </a:endParaRPr>
          </a:p>
        </p:txBody>
      </p:sp>
      <p:sp>
        <p:nvSpPr>
          <p:cNvPr id="33" name="object 33"/>
          <p:cNvSpPr/>
          <p:nvPr/>
        </p:nvSpPr>
        <p:spPr>
          <a:xfrm>
            <a:off x="640310" y="3445557"/>
            <a:ext cx="1326686" cy="462190"/>
          </a:xfrm>
          <a:custGeom>
            <a:avLst/>
            <a:gdLst/>
            <a:ahLst/>
            <a:cxnLst/>
            <a:rect l="l" t="t" r="r" b="b"/>
            <a:pathLst>
              <a:path w="1097280" h="382269">
                <a:moveTo>
                  <a:pt x="1097280" y="0"/>
                </a:moveTo>
                <a:lnTo>
                  <a:pt x="274319"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34" name="object 34"/>
          <p:cNvSpPr/>
          <p:nvPr/>
        </p:nvSpPr>
        <p:spPr>
          <a:xfrm>
            <a:off x="640310" y="3445557"/>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640310" y="34455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1966996" y="390774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txBox="1"/>
          <p:nvPr/>
        </p:nvSpPr>
        <p:spPr>
          <a:xfrm>
            <a:off x="901348" y="3559187"/>
            <a:ext cx="804611" cy="201582"/>
          </a:xfrm>
          <a:prstGeom prst="rect">
            <a:avLst/>
          </a:prstGeom>
        </p:spPr>
        <p:txBody>
          <a:bodyPr vert="horz" wrap="square" lIns="0" tIns="15355" rIns="0" bIns="0" rtlCol="0">
            <a:spAutoFit/>
          </a:bodyPr>
          <a:lstStyle/>
          <a:p>
            <a:pPr marL="15356">
              <a:spcBef>
                <a:spcPts val="121"/>
              </a:spcBef>
            </a:pPr>
            <a:r>
              <a:rPr sz="1209" spc="54" dirty="0">
                <a:latin typeface="Tahoma"/>
                <a:cs typeface="Tahoma"/>
              </a:rPr>
              <a:t>MATH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38" name="object 38"/>
          <p:cNvSpPr/>
          <p:nvPr/>
        </p:nvSpPr>
        <p:spPr>
          <a:xfrm>
            <a:off x="1014975" y="2923482"/>
            <a:ext cx="1326686" cy="462190"/>
          </a:xfrm>
          <a:custGeom>
            <a:avLst/>
            <a:gdLst/>
            <a:ahLst/>
            <a:cxnLst/>
            <a:rect l="l" t="t" r="r" b="b"/>
            <a:pathLst>
              <a:path w="1097280" h="382269">
                <a:moveTo>
                  <a:pt x="1097280" y="0"/>
                </a:moveTo>
                <a:lnTo>
                  <a:pt x="274320" y="0"/>
                </a:lnTo>
                <a:lnTo>
                  <a:pt x="0" y="382270"/>
                </a:lnTo>
                <a:lnTo>
                  <a:pt x="822960" y="382270"/>
                </a:lnTo>
                <a:lnTo>
                  <a:pt x="1097280" y="0"/>
                </a:lnTo>
                <a:close/>
              </a:path>
            </a:pathLst>
          </a:custGeom>
          <a:solidFill>
            <a:srgbClr val="719ECE"/>
          </a:solidFill>
        </p:spPr>
        <p:txBody>
          <a:bodyPr wrap="square" lIns="0" tIns="0" rIns="0" bIns="0" rtlCol="0"/>
          <a:lstStyle/>
          <a:p>
            <a:endParaRPr sz="2176"/>
          </a:p>
        </p:txBody>
      </p:sp>
      <p:sp>
        <p:nvSpPr>
          <p:cNvPr id="39" name="object 39"/>
          <p:cNvSpPr/>
          <p:nvPr/>
        </p:nvSpPr>
        <p:spPr>
          <a:xfrm>
            <a:off x="1014975" y="2923482"/>
            <a:ext cx="1326686" cy="462190"/>
          </a:xfrm>
          <a:custGeom>
            <a:avLst/>
            <a:gdLst/>
            <a:ahLst/>
            <a:cxnLst/>
            <a:rect l="l" t="t" r="r" b="b"/>
            <a:pathLst>
              <a:path w="1097280" h="382269">
                <a:moveTo>
                  <a:pt x="274320" y="0"/>
                </a:moveTo>
                <a:lnTo>
                  <a:pt x="1097280" y="0"/>
                </a:lnTo>
                <a:lnTo>
                  <a:pt x="822960" y="382270"/>
                </a:lnTo>
                <a:lnTo>
                  <a:pt x="0" y="382270"/>
                </a:lnTo>
                <a:lnTo>
                  <a:pt x="274320" y="0"/>
                </a:lnTo>
                <a:close/>
              </a:path>
            </a:pathLst>
          </a:custGeom>
          <a:ln w="3175">
            <a:solidFill>
              <a:srgbClr val="3364A3"/>
            </a:solidFill>
          </a:ln>
        </p:spPr>
        <p:txBody>
          <a:bodyPr wrap="square" lIns="0" tIns="0" rIns="0" bIns="0" rtlCol="0"/>
          <a:lstStyle/>
          <a:p>
            <a:endParaRPr sz="2176"/>
          </a:p>
        </p:txBody>
      </p:sp>
      <p:sp>
        <p:nvSpPr>
          <p:cNvPr id="40" name="object 40"/>
          <p:cNvSpPr/>
          <p:nvPr/>
        </p:nvSpPr>
        <p:spPr>
          <a:xfrm>
            <a:off x="1014975" y="29234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2341662" y="33856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 name="object 42"/>
          <p:cNvSpPr txBox="1"/>
          <p:nvPr/>
        </p:nvSpPr>
        <p:spPr>
          <a:xfrm>
            <a:off x="1245303" y="303711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43" name="object 43"/>
          <p:cNvSpPr/>
          <p:nvPr/>
        </p:nvSpPr>
        <p:spPr>
          <a:xfrm>
            <a:off x="2459896" y="2369161"/>
            <a:ext cx="1326686" cy="462190"/>
          </a:xfrm>
          <a:custGeom>
            <a:avLst/>
            <a:gdLst/>
            <a:ahLst/>
            <a:cxnLst/>
            <a:rect l="l" t="t" r="r" b="b"/>
            <a:pathLst>
              <a:path w="1097280"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44" name="object 44"/>
          <p:cNvSpPr/>
          <p:nvPr/>
        </p:nvSpPr>
        <p:spPr>
          <a:xfrm>
            <a:off x="2459896" y="2369161"/>
            <a:ext cx="1326686" cy="462190"/>
          </a:xfrm>
          <a:custGeom>
            <a:avLst/>
            <a:gdLst/>
            <a:ahLst/>
            <a:cxnLst/>
            <a:rect l="l" t="t" r="r" b="b"/>
            <a:pathLst>
              <a:path w="1097280"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245989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3786583"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txBox="1"/>
          <p:nvPr/>
        </p:nvSpPr>
        <p:spPr>
          <a:xfrm>
            <a:off x="2727078"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79" dirty="0">
                <a:latin typeface="Tahoma"/>
                <a:cs typeface="Tahoma"/>
              </a:rPr>
              <a:t> </a:t>
            </a:r>
            <a:r>
              <a:rPr sz="1209" spc="67" dirty="0">
                <a:latin typeface="Tahoma"/>
                <a:cs typeface="Tahoma"/>
              </a:rPr>
              <a:t>8:00</a:t>
            </a:r>
            <a:endParaRPr sz="1209">
              <a:latin typeface="Tahoma"/>
              <a:cs typeface="Tahoma"/>
            </a:endParaRPr>
          </a:p>
        </p:txBody>
      </p:sp>
      <p:sp>
        <p:nvSpPr>
          <p:cNvPr id="48" name="object 48"/>
          <p:cNvSpPr/>
          <p:nvPr/>
        </p:nvSpPr>
        <p:spPr>
          <a:xfrm>
            <a:off x="1679855" y="3471662"/>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49" name="object 49"/>
          <p:cNvSpPr/>
          <p:nvPr/>
        </p:nvSpPr>
        <p:spPr>
          <a:xfrm>
            <a:off x="16798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300807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813065"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2" name="object 52"/>
          <p:cNvSpPr/>
          <p:nvPr/>
        </p:nvSpPr>
        <p:spPr>
          <a:xfrm>
            <a:off x="281306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4139752"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3944740"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5" name="object 55"/>
          <p:cNvSpPr/>
          <p:nvPr/>
        </p:nvSpPr>
        <p:spPr>
          <a:xfrm>
            <a:off x="3944740"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5271426"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2072947" y="2906592"/>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58" name="object 58"/>
          <p:cNvSpPr/>
          <p:nvPr/>
        </p:nvSpPr>
        <p:spPr>
          <a:xfrm>
            <a:off x="207294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339963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3204622"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1" name="object 61"/>
          <p:cNvSpPr/>
          <p:nvPr/>
        </p:nvSpPr>
        <p:spPr>
          <a:xfrm>
            <a:off x="3204621"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453130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 name="object 63"/>
          <p:cNvSpPr/>
          <p:nvPr/>
        </p:nvSpPr>
        <p:spPr>
          <a:xfrm>
            <a:off x="4336297" y="2906592"/>
            <a:ext cx="1328222" cy="462190"/>
          </a:xfrm>
          <a:custGeom>
            <a:avLst/>
            <a:gdLst/>
            <a:ahLst/>
            <a:cxnLst/>
            <a:rect l="l" t="t" r="r" b="b"/>
            <a:pathLst>
              <a:path w="1098550" h="382269">
                <a:moveTo>
                  <a:pt x="274320" y="0"/>
                </a:moveTo>
                <a:lnTo>
                  <a:pt x="109855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4" name="object 64"/>
          <p:cNvSpPr/>
          <p:nvPr/>
        </p:nvSpPr>
        <p:spPr>
          <a:xfrm>
            <a:off x="433629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566451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 name="object 66"/>
          <p:cNvSpPr/>
          <p:nvPr/>
        </p:nvSpPr>
        <p:spPr>
          <a:xfrm>
            <a:off x="3591572" y="2369161"/>
            <a:ext cx="1326686" cy="462190"/>
          </a:xfrm>
          <a:custGeom>
            <a:avLst/>
            <a:gdLst/>
            <a:ahLst/>
            <a:cxnLst/>
            <a:rect l="l" t="t" r="r" b="b"/>
            <a:pathLst>
              <a:path w="1097279" h="382269">
                <a:moveTo>
                  <a:pt x="1097280" y="0"/>
                </a:moveTo>
                <a:lnTo>
                  <a:pt x="274319" y="0"/>
                </a:lnTo>
                <a:lnTo>
                  <a:pt x="0" y="382269"/>
                </a:lnTo>
                <a:lnTo>
                  <a:pt x="822959" y="382269"/>
                </a:lnTo>
                <a:lnTo>
                  <a:pt x="1097280" y="0"/>
                </a:lnTo>
                <a:close/>
              </a:path>
            </a:pathLst>
          </a:custGeom>
          <a:solidFill>
            <a:srgbClr val="CCFF66"/>
          </a:solidFill>
        </p:spPr>
        <p:txBody>
          <a:bodyPr wrap="square" lIns="0" tIns="0" rIns="0" bIns="0" rtlCol="0"/>
          <a:lstStyle/>
          <a:p>
            <a:endParaRPr sz="2176"/>
          </a:p>
        </p:txBody>
      </p:sp>
      <p:sp>
        <p:nvSpPr>
          <p:cNvPr id="67" name="object 67"/>
          <p:cNvSpPr/>
          <p:nvPr/>
        </p:nvSpPr>
        <p:spPr>
          <a:xfrm>
            <a:off x="3591572" y="2369161"/>
            <a:ext cx="1326686" cy="462190"/>
          </a:xfrm>
          <a:custGeom>
            <a:avLst/>
            <a:gdLst/>
            <a:ahLst/>
            <a:cxnLst/>
            <a:rect l="l" t="t" r="r" b="b"/>
            <a:pathLst>
              <a:path w="1097279" h="382269">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8" name="object 68"/>
          <p:cNvSpPr/>
          <p:nvPr/>
        </p:nvSpPr>
        <p:spPr>
          <a:xfrm>
            <a:off x="359157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 name="object 69"/>
          <p:cNvSpPr/>
          <p:nvPr/>
        </p:nvSpPr>
        <p:spPr>
          <a:xfrm>
            <a:off x="4918258"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txBox="1"/>
          <p:nvPr/>
        </p:nvSpPr>
        <p:spPr>
          <a:xfrm>
            <a:off x="386028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8:15</a:t>
            </a:r>
            <a:endParaRPr sz="1209">
              <a:latin typeface="Tahoma"/>
              <a:cs typeface="Tahoma"/>
            </a:endParaRPr>
          </a:p>
        </p:txBody>
      </p:sp>
      <p:sp>
        <p:nvSpPr>
          <p:cNvPr id="71" name="object 71"/>
          <p:cNvSpPr/>
          <p:nvPr/>
        </p:nvSpPr>
        <p:spPr>
          <a:xfrm>
            <a:off x="4723248"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72" name="object 72"/>
          <p:cNvSpPr/>
          <p:nvPr/>
        </p:nvSpPr>
        <p:spPr>
          <a:xfrm>
            <a:off x="4723248"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3" name="object 73"/>
          <p:cNvSpPr/>
          <p:nvPr/>
        </p:nvSpPr>
        <p:spPr>
          <a:xfrm>
            <a:off x="4723248"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6049935"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 name="object 75"/>
          <p:cNvSpPr txBox="1"/>
          <p:nvPr/>
        </p:nvSpPr>
        <p:spPr>
          <a:xfrm>
            <a:off x="4991964"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8:30</a:t>
            </a:r>
            <a:endParaRPr sz="1209">
              <a:latin typeface="Tahoma"/>
              <a:cs typeface="Tahoma"/>
            </a:endParaRPr>
          </a:p>
        </p:txBody>
      </p:sp>
      <p:sp>
        <p:nvSpPr>
          <p:cNvPr id="76" name="object 76"/>
          <p:cNvSpPr/>
          <p:nvPr/>
        </p:nvSpPr>
        <p:spPr>
          <a:xfrm>
            <a:off x="4684861" y="3993738"/>
            <a:ext cx="1326686" cy="462190"/>
          </a:xfrm>
          <a:custGeom>
            <a:avLst/>
            <a:gdLst/>
            <a:ahLst/>
            <a:cxnLst/>
            <a:rect l="l" t="t" r="r" b="b"/>
            <a:pathLst>
              <a:path w="1097279" h="382270">
                <a:moveTo>
                  <a:pt x="1097279" y="0"/>
                </a:moveTo>
                <a:lnTo>
                  <a:pt x="274319"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77" name="object 77"/>
          <p:cNvSpPr/>
          <p:nvPr/>
        </p:nvSpPr>
        <p:spPr>
          <a:xfrm>
            <a:off x="4684861" y="3993738"/>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8" name="object 78"/>
          <p:cNvSpPr/>
          <p:nvPr/>
        </p:nvSpPr>
        <p:spPr>
          <a:xfrm>
            <a:off x="468486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6011547"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 name="object 80"/>
          <p:cNvSpPr txBox="1"/>
          <p:nvPr/>
        </p:nvSpPr>
        <p:spPr>
          <a:xfrm>
            <a:off x="5245324"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81" name="object 81"/>
          <p:cNvSpPr/>
          <p:nvPr/>
        </p:nvSpPr>
        <p:spPr>
          <a:xfrm>
            <a:off x="5816535" y="3993738"/>
            <a:ext cx="1326686" cy="462190"/>
          </a:xfrm>
          <a:custGeom>
            <a:avLst/>
            <a:gdLst/>
            <a:ahLst/>
            <a:cxnLst/>
            <a:rect l="l" t="t" r="r" b="b"/>
            <a:pathLst>
              <a:path w="1097279" h="382270">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82" name="object 82"/>
          <p:cNvSpPr/>
          <p:nvPr/>
        </p:nvSpPr>
        <p:spPr>
          <a:xfrm>
            <a:off x="5816535"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 name="object 83"/>
          <p:cNvSpPr/>
          <p:nvPr/>
        </p:nvSpPr>
        <p:spPr>
          <a:xfrm>
            <a:off x="7143222"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4683325"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85" name="object 85"/>
          <p:cNvSpPr/>
          <p:nvPr/>
        </p:nvSpPr>
        <p:spPr>
          <a:xfrm>
            <a:off x="5815000"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86" name="object 86"/>
          <p:cNvSpPr/>
          <p:nvPr/>
        </p:nvSpPr>
        <p:spPr>
          <a:xfrm>
            <a:off x="5815000"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87" name="object 87"/>
          <p:cNvSpPr txBox="1"/>
          <p:nvPr/>
        </p:nvSpPr>
        <p:spPr>
          <a:xfrm>
            <a:off x="620962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88" name="object 88"/>
          <p:cNvSpPr txBox="1"/>
          <p:nvPr/>
        </p:nvSpPr>
        <p:spPr>
          <a:xfrm>
            <a:off x="4683325"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89" name="object 89"/>
          <p:cNvSpPr/>
          <p:nvPr/>
        </p:nvSpPr>
        <p:spPr>
          <a:xfrm>
            <a:off x="5815000" y="5022533"/>
            <a:ext cx="995015" cy="426874"/>
          </a:xfrm>
          <a:custGeom>
            <a:avLst/>
            <a:gdLst/>
            <a:ahLst/>
            <a:cxnLst/>
            <a:rect l="l" t="t" r="r" b="b"/>
            <a:pathLst>
              <a:path w="822960"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4683325"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91" name="object 91"/>
          <p:cNvSpPr/>
          <p:nvPr/>
        </p:nvSpPr>
        <p:spPr>
          <a:xfrm>
            <a:off x="5815000"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5076417"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3" name="object 93"/>
          <p:cNvSpPr/>
          <p:nvPr/>
        </p:nvSpPr>
        <p:spPr>
          <a:xfrm>
            <a:off x="5076417"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640310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6208091" y="3471662"/>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6" name="object 96"/>
          <p:cNvSpPr/>
          <p:nvPr/>
        </p:nvSpPr>
        <p:spPr>
          <a:xfrm>
            <a:off x="6208091"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753631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5467974" y="2906592"/>
            <a:ext cx="1328222" cy="462190"/>
          </a:xfrm>
          <a:custGeom>
            <a:avLst/>
            <a:gdLst/>
            <a:ahLst/>
            <a:cxnLst/>
            <a:rect l="l" t="t" r="r" b="b"/>
            <a:pathLst>
              <a:path w="1098550" h="382269">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546797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6796195"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6601184" y="2906592"/>
            <a:ext cx="1326686" cy="462190"/>
          </a:xfrm>
          <a:custGeom>
            <a:avLst/>
            <a:gdLst/>
            <a:ahLst/>
            <a:cxnLst/>
            <a:rect l="l" t="t" r="r" b="b"/>
            <a:pathLst>
              <a:path w="1097279" h="382269">
                <a:moveTo>
                  <a:pt x="1097279" y="0"/>
                </a:moveTo>
                <a:lnTo>
                  <a:pt x="274320" y="0"/>
                </a:lnTo>
                <a:lnTo>
                  <a:pt x="0" y="382269"/>
                </a:lnTo>
                <a:lnTo>
                  <a:pt x="822960" y="382269"/>
                </a:lnTo>
                <a:lnTo>
                  <a:pt x="1097279" y="0"/>
                </a:lnTo>
                <a:close/>
              </a:path>
            </a:pathLst>
          </a:custGeom>
          <a:solidFill>
            <a:srgbClr val="FF0000"/>
          </a:solidFill>
        </p:spPr>
        <p:txBody>
          <a:bodyPr wrap="square" lIns="0" tIns="0" rIns="0" bIns="0" rtlCol="0"/>
          <a:lstStyle/>
          <a:p>
            <a:endParaRPr sz="2176"/>
          </a:p>
        </p:txBody>
      </p:sp>
      <p:sp>
        <p:nvSpPr>
          <p:cNvPr id="102" name="object 102"/>
          <p:cNvSpPr/>
          <p:nvPr/>
        </p:nvSpPr>
        <p:spPr>
          <a:xfrm>
            <a:off x="6601184" y="2906592"/>
            <a:ext cx="1326686" cy="462190"/>
          </a:xfrm>
          <a:custGeom>
            <a:avLst/>
            <a:gdLst/>
            <a:ahLst/>
            <a:cxnLst/>
            <a:rect l="l" t="t" r="r" b="b"/>
            <a:pathLst>
              <a:path w="1097279" h="382269">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03" name="object 103"/>
          <p:cNvSpPr/>
          <p:nvPr/>
        </p:nvSpPr>
        <p:spPr>
          <a:xfrm>
            <a:off x="660118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104"/>
          <p:cNvSpPr/>
          <p:nvPr/>
        </p:nvSpPr>
        <p:spPr>
          <a:xfrm>
            <a:off x="7927870"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txBox="1"/>
          <p:nvPr/>
        </p:nvSpPr>
        <p:spPr>
          <a:xfrm>
            <a:off x="7161647"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106" name="object 106"/>
          <p:cNvSpPr/>
          <p:nvPr/>
        </p:nvSpPr>
        <p:spPr>
          <a:xfrm>
            <a:off x="5854923" y="2369161"/>
            <a:ext cx="1326686" cy="462190"/>
          </a:xfrm>
          <a:custGeom>
            <a:avLst/>
            <a:gdLst/>
            <a:ahLst/>
            <a:cxnLst/>
            <a:rect l="l" t="t" r="r" b="b"/>
            <a:pathLst>
              <a:path w="1097279" h="382269">
                <a:moveTo>
                  <a:pt x="1097279" y="0"/>
                </a:moveTo>
                <a:lnTo>
                  <a:pt x="274319" y="0"/>
                </a:lnTo>
                <a:lnTo>
                  <a:pt x="0" y="382269"/>
                </a:lnTo>
                <a:lnTo>
                  <a:pt x="822960" y="382269"/>
                </a:lnTo>
                <a:lnTo>
                  <a:pt x="1097279" y="0"/>
                </a:lnTo>
                <a:close/>
              </a:path>
            </a:pathLst>
          </a:custGeom>
          <a:solidFill>
            <a:srgbClr val="CCFF66"/>
          </a:solidFill>
        </p:spPr>
        <p:txBody>
          <a:bodyPr wrap="square" lIns="0" tIns="0" rIns="0" bIns="0" rtlCol="0"/>
          <a:lstStyle/>
          <a:p>
            <a:endParaRPr sz="2176"/>
          </a:p>
        </p:txBody>
      </p:sp>
      <p:sp>
        <p:nvSpPr>
          <p:cNvPr id="107" name="object 107"/>
          <p:cNvSpPr/>
          <p:nvPr/>
        </p:nvSpPr>
        <p:spPr>
          <a:xfrm>
            <a:off x="5854923" y="2369161"/>
            <a:ext cx="1326686" cy="462190"/>
          </a:xfrm>
          <a:custGeom>
            <a:avLst/>
            <a:gdLst/>
            <a:ahLst/>
            <a:cxnLst/>
            <a:rect l="l" t="t" r="r" b="b"/>
            <a:pathLst>
              <a:path w="1097279" h="382269">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5854923"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7181610"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txBox="1"/>
          <p:nvPr/>
        </p:nvSpPr>
        <p:spPr>
          <a:xfrm>
            <a:off x="6123639"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8:45</a:t>
            </a:r>
            <a:endParaRPr sz="1209">
              <a:latin typeface="Tahoma"/>
              <a:cs typeface="Tahoma"/>
            </a:endParaRPr>
          </a:p>
        </p:txBody>
      </p:sp>
      <p:sp>
        <p:nvSpPr>
          <p:cNvPr id="111" name="object 111"/>
          <p:cNvSpPr/>
          <p:nvPr/>
        </p:nvSpPr>
        <p:spPr>
          <a:xfrm>
            <a:off x="6986599" y="2369161"/>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CCFF66"/>
          </a:solidFill>
        </p:spPr>
        <p:txBody>
          <a:bodyPr wrap="square" lIns="0" tIns="0" rIns="0" bIns="0" rtlCol="0"/>
          <a:lstStyle/>
          <a:p>
            <a:endParaRPr sz="2176"/>
          </a:p>
        </p:txBody>
      </p:sp>
      <p:sp>
        <p:nvSpPr>
          <p:cNvPr id="112" name="object 112"/>
          <p:cNvSpPr/>
          <p:nvPr/>
        </p:nvSpPr>
        <p:spPr>
          <a:xfrm>
            <a:off x="6986599" y="2369161"/>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13" name="object 113"/>
          <p:cNvSpPr/>
          <p:nvPr/>
        </p:nvSpPr>
        <p:spPr>
          <a:xfrm>
            <a:off x="698659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8314821"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txBox="1"/>
          <p:nvPr/>
        </p:nvSpPr>
        <p:spPr>
          <a:xfrm>
            <a:off x="7255316"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97" dirty="0">
                <a:latin typeface="Tahoma"/>
                <a:cs typeface="Tahoma"/>
              </a:rPr>
              <a:t> </a:t>
            </a:r>
            <a:r>
              <a:rPr sz="1209" spc="73" dirty="0">
                <a:latin typeface="Tahoma"/>
                <a:cs typeface="Tahoma"/>
              </a:rPr>
              <a:t>9:00</a:t>
            </a:r>
            <a:endParaRPr sz="1209">
              <a:latin typeface="Tahoma"/>
              <a:cs typeface="Tahoma"/>
            </a:endParaRPr>
          </a:p>
        </p:txBody>
      </p:sp>
      <p:sp>
        <p:nvSpPr>
          <p:cNvPr id="116" name="object 116"/>
          <p:cNvSpPr/>
          <p:nvPr/>
        </p:nvSpPr>
        <p:spPr>
          <a:xfrm>
            <a:off x="242611"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FF9999"/>
          </a:solidFill>
        </p:spPr>
        <p:txBody>
          <a:bodyPr wrap="square" lIns="0" tIns="0" rIns="0" bIns="0" rtlCol="0"/>
          <a:lstStyle/>
          <a:p>
            <a:endParaRPr sz="2176"/>
          </a:p>
        </p:txBody>
      </p:sp>
      <p:sp>
        <p:nvSpPr>
          <p:cNvPr id="117" name="object 117"/>
          <p:cNvSpPr/>
          <p:nvPr/>
        </p:nvSpPr>
        <p:spPr>
          <a:xfrm>
            <a:off x="242611"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18" name="object 118"/>
          <p:cNvSpPr txBox="1"/>
          <p:nvPr/>
        </p:nvSpPr>
        <p:spPr>
          <a:xfrm>
            <a:off x="413053" y="4640191"/>
            <a:ext cx="655665"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ROOM</a:t>
            </a:r>
            <a:r>
              <a:rPr sz="1209" spc="-97" dirty="0">
                <a:latin typeface="Tahoma"/>
                <a:cs typeface="Tahoma"/>
              </a:rPr>
              <a:t> </a:t>
            </a:r>
            <a:r>
              <a:rPr sz="1209" spc="109" dirty="0">
                <a:latin typeface="Tahoma"/>
                <a:cs typeface="Tahoma"/>
              </a:rPr>
              <a:t>1</a:t>
            </a:r>
            <a:endParaRPr sz="1209">
              <a:latin typeface="Tahoma"/>
              <a:cs typeface="Tahoma"/>
            </a:endParaRPr>
          </a:p>
        </p:txBody>
      </p:sp>
      <p:sp>
        <p:nvSpPr>
          <p:cNvPr id="119" name="object 119"/>
          <p:cNvSpPr txBox="1"/>
          <p:nvPr/>
        </p:nvSpPr>
        <p:spPr>
          <a:xfrm>
            <a:off x="250287" y="5022531"/>
            <a:ext cx="995016"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2</a:t>
            </a:r>
            <a:endParaRPr sz="1209" dirty="0">
              <a:latin typeface="Tahoma"/>
              <a:cs typeface="Tahoma"/>
            </a:endParaRPr>
          </a:p>
        </p:txBody>
      </p:sp>
      <p:sp>
        <p:nvSpPr>
          <p:cNvPr id="120" name="object 120"/>
          <p:cNvSpPr txBox="1"/>
          <p:nvPr/>
        </p:nvSpPr>
        <p:spPr>
          <a:xfrm>
            <a:off x="242611" y="5501613"/>
            <a:ext cx="995015"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3</a:t>
            </a:r>
            <a:endParaRPr sz="1209" dirty="0">
              <a:latin typeface="Tahoma"/>
              <a:cs typeface="Tahoma"/>
            </a:endParaRPr>
          </a:p>
        </p:txBody>
      </p:sp>
      <p:sp>
        <p:nvSpPr>
          <p:cNvPr id="121" name="object 121"/>
          <p:cNvSpPr/>
          <p:nvPr/>
        </p:nvSpPr>
        <p:spPr>
          <a:xfrm>
            <a:off x="7341304"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22" name="object 122"/>
          <p:cNvSpPr/>
          <p:nvPr/>
        </p:nvSpPr>
        <p:spPr>
          <a:xfrm>
            <a:off x="7341304"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3" name="object 123"/>
          <p:cNvSpPr/>
          <p:nvPr/>
        </p:nvSpPr>
        <p:spPr>
          <a:xfrm>
            <a:off x="8667990"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7732861" y="2906592"/>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125" name="object 125"/>
          <p:cNvSpPr/>
          <p:nvPr/>
        </p:nvSpPr>
        <p:spPr>
          <a:xfrm>
            <a:off x="7732861" y="2906592"/>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7732860"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9059547"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txBox="1"/>
          <p:nvPr/>
        </p:nvSpPr>
        <p:spPr>
          <a:xfrm>
            <a:off x="8293323"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29" name="object 129"/>
          <p:cNvSpPr/>
          <p:nvPr/>
        </p:nvSpPr>
        <p:spPr>
          <a:xfrm>
            <a:off x="8119809" y="2369161"/>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130" name="object 130"/>
          <p:cNvSpPr/>
          <p:nvPr/>
        </p:nvSpPr>
        <p:spPr>
          <a:xfrm>
            <a:off x="8119809" y="2369161"/>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1" name="object 131"/>
          <p:cNvSpPr/>
          <p:nvPr/>
        </p:nvSpPr>
        <p:spPr>
          <a:xfrm>
            <a:off x="811980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944649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txBox="1"/>
          <p:nvPr/>
        </p:nvSpPr>
        <p:spPr>
          <a:xfrm>
            <a:off x="8388525"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9:15</a:t>
            </a:r>
            <a:endParaRPr sz="1209">
              <a:latin typeface="Tahoma"/>
              <a:cs typeface="Tahoma"/>
            </a:endParaRPr>
          </a:p>
        </p:txBody>
      </p:sp>
      <p:sp>
        <p:nvSpPr>
          <p:cNvPr id="134" name="object 134"/>
          <p:cNvSpPr/>
          <p:nvPr/>
        </p:nvSpPr>
        <p:spPr>
          <a:xfrm>
            <a:off x="6992740" y="3993738"/>
            <a:ext cx="1326686" cy="462190"/>
          </a:xfrm>
          <a:custGeom>
            <a:avLst/>
            <a:gdLst/>
            <a:ahLst/>
            <a:cxnLst/>
            <a:rect l="l" t="t" r="r" b="b"/>
            <a:pathLst>
              <a:path w="1097279" h="382270">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699274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8319426"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6989670" y="4543451"/>
            <a:ext cx="995015" cy="426874"/>
          </a:xfrm>
          <a:custGeom>
            <a:avLst/>
            <a:gdLst/>
            <a:ahLst/>
            <a:cxnLst/>
            <a:rect l="l" t="t" r="r" b="b"/>
            <a:pathLst>
              <a:path w="822959"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138" name="object 138"/>
          <p:cNvSpPr/>
          <p:nvPr/>
        </p:nvSpPr>
        <p:spPr>
          <a:xfrm>
            <a:off x="6989670" y="4543451"/>
            <a:ext cx="995015" cy="426874"/>
          </a:xfrm>
          <a:custGeom>
            <a:avLst/>
            <a:gdLst/>
            <a:ahLst/>
            <a:cxnLst/>
            <a:rect l="l" t="t" r="r" b="b"/>
            <a:pathLst>
              <a:path w="822959"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39" name="object 139"/>
          <p:cNvSpPr txBox="1"/>
          <p:nvPr/>
        </p:nvSpPr>
        <p:spPr>
          <a:xfrm>
            <a:off x="738429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0" name="object 140"/>
          <p:cNvSpPr/>
          <p:nvPr/>
        </p:nvSpPr>
        <p:spPr>
          <a:xfrm>
            <a:off x="6989670" y="5022533"/>
            <a:ext cx="995015" cy="426874"/>
          </a:xfrm>
          <a:custGeom>
            <a:avLst/>
            <a:gdLst/>
            <a:ahLst/>
            <a:cxnLst/>
            <a:rect l="l" t="t" r="r" b="b"/>
            <a:pathLst>
              <a:path w="822959"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141" name="object 141"/>
          <p:cNvSpPr/>
          <p:nvPr/>
        </p:nvSpPr>
        <p:spPr>
          <a:xfrm>
            <a:off x="6989670" y="5501613"/>
            <a:ext cx="995015" cy="425338"/>
          </a:xfrm>
          <a:custGeom>
            <a:avLst/>
            <a:gdLst/>
            <a:ahLst/>
            <a:cxnLst/>
            <a:rect l="l" t="t" r="r" b="b"/>
            <a:pathLst>
              <a:path w="822959"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142" name="object 142"/>
          <p:cNvSpPr/>
          <p:nvPr/>
        </p:nvSpPr>
        <p:spPr>
          <a:xfrm>
            <a:off x="8079887" y="3993738"/>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8079887"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940810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807835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46" name="object 146"/>
          <p:cNvSpPr/>
          <p:nvPr/>
        </p:nvSpPr>
        <p:spPr>
          <a:xfrm>
            <a:off x="807835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47" name="object 147"/>
          <p:cNvSpPr txBox="1"/>
          <p:nvPr/>
        </p:nvSpPr>
        <p:spPr>
          <a:xfrm>
            <a:off x="847297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8" name="object 148"/>
          <p:cNvSpPr/>
          <p:nvPr/>
        </p:nvSpPr>
        <p:spPr>
          <a:xfrm>
            <a:off x="807835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807835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50" name="object 150"/>
          <p:cNvSpPr/>
          <p:nvPr/>
        </p:nvSpPr>
        <p:spPr>
          <a:xfrm>
            <a:off x="8472978"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1" name="object 151"/>
          <p:cNvSpPr/>
          <p:nvPr/>
        </p:nvSpPr>
        <p:spPr>
          <a:xfrm>
            <a:off x="8472978"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2" name="object 152"/>
          <p:cNvSpPr/>
          <p:nvPr/>
        </p:nvSpPr>
        <p:spPr>
          <a:xfrm>
            <a:off x="979966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8864535" y="2906592"/>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FF0000"/>
          </a:solidFill>
        </p:spPr>
        <p:txBody>
          <a:bodyPr wrap="square" lIns="0" tIns="0" rIns="0" bIns="0" rtlCol="0"/>
          <a:lstStyle/>
          <a:p>
            <a:endParaRPr sz="2176"/>
          </a:p>
        </p:txBody>
      </p:sp>
      <p:sp>
        <p:nvSpPr>
          <p:cNvPr id="154" name="object 154"/>
          <p:cNvSpPr/>
          <p:nvPr/>
        </p:nvSpPr>
        <p:spPr>
          <a:xfrm>
            <a:off x="8864535"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5" name="object 155"/>
          <p:cNvSpPr/>
          <p:nvPr/>
        </p:nvSpPr>
        <p:spPr>
          <a:xfrm>
            <a:off x="8864535"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6" name="object 156"/>
          <p:cNvSpPr/>
          <p:nvPr/>
        </p:nvSpPr>
        <p:spPr>
          <a:xfrm>
            <a:off x="1019122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txBox="1"/>
          <p:nvPr/>
        </p:nvSpPr>
        <p:spPr>
          <a:xfrm>
            <a:off x="9424998"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58" name="object 158"/>
          <p:cNvSpPr/>
          <p:nvPr/>
        </p:nvSpPr>
        <p:spPr>
          <a:xfrm>
            <a:off x="9251486" y="2369161"/>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59" name="object 159"/>
          <p:cNvSpPr/>
          <p:nvPr/>
        </p:nvSpPr>
        <p:spPr>
          <a:xfrm>
            <a:off x="9251486" y="2369161"/>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0" name="object 160"/>
          <p:cNvSpPr/>
          <p:nvPr/>
        </p:nvSpPr>
        <p:spPr>
          <a:xfrm>
            <a:off x="925148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10578172"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2" name="object 162"/>
          <p:cNvSpPr txBox="1"/>
          <p:nvPr/>
        </p:nvSpPr>
        <p:spPr>
          <a:xfrm>
            <a:off x="9520202"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9:30</a:t>
            </a:r>
            <a:endParaRPr sz="1209">
              <a:latin typeface="Tahoma"/>
              <a:cs typeface="Tahoma"/>
            </a:endParaRPr>
          </a:p>
        </p:txBody>
      </p:sp>
      <p:sp>
        <p:nvSpPr>
          <p:cNvPr id="163" name="object 163"/>
          <p:cNvSpPr/>
          <p:nvPr/>
        </p:nvSpPr>
        <p:spPr>
          <a:xfrm>
            <a:off x="9604655" y="3471662"/>
            <a:ext cx="1326686" cy="462190"/>
          </a:xfrm>
          <a:custGeom>
            <a:avLst/>
            <a:gdLst/>
            <a:ahLst/>
            <a:cxnLst/>
            <a:rect l="l" t="t" r="r" b="b"/>
            <a:pathLst>
              <a:path w="1097279" h="382270">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4" name="object 164"/>
          <p:cNvSpPr/>
          <p:nvPr/>
        </p:nvSpPr>
        <p:spPr>
          <a:xfrm>
            <a:off x="96046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5" name="object 165"/>
          <p:cNvSpPr/>
          <p:nvPr/>
        </p:nvSpPr>
        <p:spPr>
          <a:xfrm>
            <a:off x="10931341"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9996211" y="2906592"/>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FF0000"/>
          </a:solidFill>
        </p:spPr>
        <p:txBody>
          <a:bodyPr wrap="square" lIns="0" tIns="0" rIns="0" bIns="0" rtlCol="0"/>
          <a:lstStyle/>
          <a:p>
            <a:endParaRPr sz="2176"/>
          </a:p>
        </p:txBody>
      </p:sp>
      <p:sp>
        <p:nvSpPr>
          <p:cNvPr id="167" name="object 167"/>
          <p:cNvSpPr/>
          <p:nvPr/>
        </p:nvSpPr>
        <p:spPr>
          <a:xfrm>
            <a:off x="9996211" y="2906592"/>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9996212"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11324433"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txBox="1"/>
          <p:nvPr/>
        </p:nvSpPr>
        <p:spPr>
          <a:xfrm>
            <a:off x="10556675"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71" name="object 171"/>
          <p:cNvSpPr/>
          <p:nvPr/>
        </p:nvSpPr>
        <p:spPr>
          <a:xfrm>
            <a:off x="10383162"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72" name="object 172"/>
          <p:cNvSpPr/>
          <p:nvPr/>
        </p:nvSpPr>
        <p:spPr>
          <a:xfrm>
            <a:off x="10383162"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73" name="object 173"/>
          <p:cNvSpPr/>
          <p:nvPr/>
        </p:nvSpPr>
        <p:spPr>
          <a:xfrm>
            <a:off x="1038316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4" name="object 174"/>
          <p:cNvSpPr/>
          <p:nvPr/>
        </p:nvSpPr>
        <p:spPr>
          <a:xfrm>
            <a:off x="1170984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txBox="1"/>
          <p:nvPr/>
        </p:nvSpPr>
        <p:spPr>
          <a:xfrm>
            <a:off x="1065187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9:45</a:t>
            </a:r>
            <a:endParaRPr sz="1209">
              <a:latin typeface="Tahoma"/>
              <a:cs typeface="Tahoma"/>
            </a:endParaRPr>
          </a:p>
        </p:txBody>
      </p:sp>
      <p:sp>
        <p:nvSpPr>
          <p:cNvPr id="176" name="object 176"/>
          <p:cNvSpPr/>
          <p:nvPr/>
        </p:nvSpPr>
        <p:spPr>
          <a:xfrm>
            <a:off x="9256092" y="3993738"/>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77" name="object 177"/>
          <p:cNvSpPr/>
          <p:nvPr/>
        </p:nvSpPr>
        <p:spPr>
          <a:xfrm>
            <a:off x="9256091"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1058277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925302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80" name="object 180"/>
          <p:cNvSpPr/>
          <p:nvPr/>
        </p:nvSpPr>
        <p:spPr>
          <a:xfrm>
            <a:off x="925302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81" name="object 181"/>
          <p:cNvSpPr txBox="1"/>
          <p:nvPr/>
        </p:nvSpPr>
        <p:spPr>
          <a:xfrm>
            <a:off x="964764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82" name="object 182"/>
          <p:cNvSpPr/>
          <p:nvPr/>
        </p:nvSpPr>
        <p:spPr>
          <a:xfrm>
            <a:off x="925302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83" name="object 183"/>
          <p:cNvSpPr/>
          <p:nvPr/>
        </p:nvSpPr>
        <p:spPr>
          <a:xfrm>
            <a:off x="925302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84" name="object 184"/>
          <p:cNvSpPr/>
          <p:nvPr/>
        </p:nvSpPr>
        <p:spPr>
          <a:xfrm>
            <a:off x="221113" y="4491244"/>
            <a:ext cx="10060703" cy="0"/>
          </a:xfrm>
          <a:custGeom>
            <a:avLst/>
            <a:gdLst/>
            <a:ahLst/>
            <a:cxnLst/>
            <a:rect l="l" t="t" r="r" b="b"/>
            <a:pathLst>
              <a:path w="8321040">
                <a:moveTo>
                  <a:pt x="0" y="0"/>
                </a:moveTo>
                <a:lnTo>
                  <a:pt x="8321040" y="0"/>
                </a:lnTo>
              </a:path>
            </a:pathLst>
          </a:custGeom>
          <a:ln w="18329">
            <a:solidFill>
              <a:srgbClr val="2B3D4F"/>
            </a:solidFill>
          </a:ln>
        </p:spPr>
        <p:txBody>
          <a:bodyPr wrap="square" lIns="0" tIns="0" rIns="0" bIns="0" rtlCol="0"/>
          <a:lstStyle/>
          <a:p>
            <a:endParaRPr sz="2176"/>
          </a:p>
        </p:txBody>
      </p:sp>
      <p:sp>
        <p:nvSpPr>
          <p:cNvPr id="185" name="object 18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94</a:t>
            </a:fld>
            <a:endParaRPr spc="302" dirty="0"/>
          </a:p>
        </p:txBody>
      </p:sp>
      <p:sp>
        <p:nvSpPr>
          <p:cNvPr id="190" name="object 2">
            <a:extLst>
              <a:ext uri="{FF2B5EF4-FFF2-40B4-BE49-F238E27FC236}">
                <a16:creationId xmlns:a16="http://schemas.microsoft.com/office/drawing/2014/main" id="{4D1E9337-002D-4D5F-AEC7-06E882255A44}"/>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fontScale="92500" lnSpcReduction="20000"/>
          </a:bodyPr>
          <a:lstStyle/>
          <a:p>
            <a:r>
              <a:rPr lang="en-US" b="1" dirty="0"/>
              <a:t>When you are doing a minimization/maximization objective with tree search, you might consider using </a:t>
            </a:r>
            <a:r>
              <a:rPr lang="en-US" b="1" dirty="0">
                <a:solidFill>
                  <a:srgbClr val="D24726"/>
                </a:solidFill>
                <a:latin typeface="Segoe UI Semibold" panose="020B0702040204020203" pitchFamily="34" charset="0"/>
                <a:cs typeface="Segoe UI Semibold" panose="020B0702040204020203" pitchFamily="34" charset="0"/>
              </a:rPr>
              <a:t>branch-and-bound</a:t>
            </a:r>
            <a:r>
              <a:rPr lang="en-US" b="1" dirty="0"/>
              <a:t> to prune your search tree more aggressively.</a:t>
            </a:r>
          </a:p>
          <a:p>
            <a:r>
              <a:rPr lang="en-US" b="1" dirty="0"/>
              <a:t>Say you have a shipping container that has a capacity of 24, and you have the following items you want to ship:</a:t>
            </a:r>
          </a:p>
          <a:p>
            <a:pPr marL="285750" indent="-285750">
              <a:buFont typeface="Arial" panose="020B0604020202020204" pitchFamily="34" charset="0"/>
              <a:buChar char="•"/>
            </a:pPr>
            <a:r>
              <a:rPr lang="en-US" dirty="0"/>
              <a:t>Order A – Requires a capacity of 5, and produces revenue of $10K. </a:t>
            </a:r>
          </a:p>
          <a:p>
            <a:pPr marL="285750" indent="-285750">
              <a:buFont typeface="Arial" panose="020B0604020202020204" pitchFamily="34" charset="0"/>
              <a:buChar char="•"/>
            </a:pPr>
            <a:r>
              <a:rPr lang="en-US" dirty="0"/>
              <a:t>Order B – Requires a capacity of 10, produces revenue of $50K</a:t>
            </a:r>
          </a:p>
          <a:p>
            <a:pPr marL="285750" indent="-285750">
              <a:buFont typeface="Arial" panose="020B0604020202020204" pitchFamily="34" charset="0"/>
              <a:buChar char="•"/>
            </a:pPr>
            <a:r>
              <a:rPr lang="en-US" dirty="0"/>
              <a:t>Order C – Requires a capacity of 3, produces revenue of $30K</a:t>
            </a:r>
          </a:p>
          <a:p>
            <a:pPr marL="285750" indent="-285750">
              <a:buFont typeface="Arial" panose="020B0604020202020204" pitchFamily="34" charset="0"/>
              <a:buChar char="•"/>
            </a:pPr>
            <a:r>
              <a:rPr lang="en-US" dirty="0"/>
              <a:t>Order D – Requires a capacity of 12, produces revenue of $40K</a:t>
            </a:r>
          </a:p>
          <a:p>
            <a:r>
              <a:rPr lang="en-US" b="1" dirty="0"/>
              <a:t>What is the maximum revenue we can achieve with only so much capacity? </a:t>
            </a:r>
          </a:p>
        </p:txBody>
      </p:sp>
    </p:spTree>
    <p:extLst>
      <p:ext uri="{BB962C8B-B14F-4D97-AF65-F5344CB8AC3E}">
        <p14:creationId xmlns:p14="http://schemas.microsoft.com/office/powerpoint/2010/main" val="4478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a:bodyPr>
              <a:lstStyle/>
              <a:p>
                <a:r>
                  <a:rPr lang="en-US" b="1" dirty="0"/>
                  <a:t>This type of problem is known as the </a:t>
                </a:r>
                <a:r>
                  <a:rPr lang="en-US" sz="1700" b="1" dirty="0">
                    <a:solidFill>
                      <a:srgbClr val="D24726"/>
                    </a:solidFill>
                    <a:latin typeface="Segoe UI Semibold" panose="020B0702040204020203" pitchFamily="34" charset="0"/>
                    <a:cs typeface="Segoe UI Semibold" panose="020B0702040204020203" pitchFamily="34" charset="0"/>
                  </a:rPr>
                  <a:t>knapsack problem</a:t>
                </a:r>
                <a:r>
                  <a:rPr lang="en-US" b="1" dirty="0"/>
                  <a:t>, and you have to make a decision whether to take an item (1) or don’t take it (0) towards an optimization goal. </a:t>
                </a:r>
              </a:p>
              <a:p>
                <a:r>
                  <a:rPr lang="en-US" b="1" dirty="0"/>
                  <a:t>Let’s declare four binary variables, representing whether (1) or not (0) to take that item:</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a14:m>
                <a:r>
                  <a:rPr lang="en-US" dirty="0"/>
                  <a:t> = Order A</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𝐵</m:t>
                        </m:r>
                      </m:sub>
                    </m:sSub>
                  </m:oMath>
                </a14:m>
                <a:r>
                  <a:rPr lang="en-US" dirty="0"/>
                  <a:t> = Order B</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𝐶</m:t>
                        </m:r>
                      </m:sub>
                    </m:sSub>
                  </m:oMath>
                </a14:m>
                <a:r>
                  <a:rPr lang="en-US" dirty="0"/>
                  <a:t> = Order C</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𝐷</m:t>
                        </m:r>
                      </m:sub>
                    </m:sSub>
                  </m:oMath>
                </a14:m>
                <a:r>
                  <a:rPr lang="en-US" dirty="0"/>
                  <a:t> = Order D</a:t>
                </a:r>
              </a:p>
              <a:p>
                <a:endParaRPr lang="en-US" b="1" dirty="0"/>
              </a:p>
              <a:p>
                <a:endParaRPr lang="en-US" dirty="0"/>
              </a:p>
              <a:p>
                <a:endParaRPr lang="en-US" dirty="0"/>
              </a:p>
              <a:p>
                <a:endParaRPr lang="en-US" dirty="0"/>
              </a:p>
              <a:p>
                <a:endParaRPr lang="en-US" b="1" dirty="0"/>
              </a:p>
            </p:txBody>
          </p:sp>
        </mc:Choice>
        <mc:Fallback xmlns="">
          <p:sp>
            <p:nvSpPr>
              <p:cNvPr id="3" name="Content Placeholder 2">
                <a:extLst>
                  <a:ext uri="{FF2B5EF4-FFF2-40B4-BE49-F238E27FC236}">
                    <a16:creationId xmlns:a16="http://schemas.microsoft.com/office/drawing/2014/main" id="{8C46A801-DFEA-470C-9991-88CF4315984B}"/>
                  </a:ext>
                </a:extLst>
              </p:cNvPr>
              <p:cNvSpPr>
                <a:spLocks noGrp="1" noRot="1" noChangeAspect="1" noMove="1" noResize="1" noEditPoints="1" noAdjustHandles="1" noChangeArrowheads="1" noChangeShapeType="1" noTextEdit="1"/>
              </p:cNvSpPr>
              <p:nvPr>
                <p:ph sz="quarter" idx="10"/>
              </p:nvPr>
            </p:nvSpPr>
            <p:spPr>
              <a:xfrm>
                <a:off x="539495" y="1435608"/>
                <a:ext cx="10807773" cy="4974336"/>
              </a:xfrm>
              <a:blipFill>
                <a:blip r:embed="rId2"/>
                <a:stretch>
                  <a:fillRect l="-451"/>
                </a:stretch>
              </a:blipFill>
            </p:spPr>
            <p:txBody>
              <a:bodyPr/>
              <a:lstStyle/>
              <a:p>
                <a:r>
                  <a:rPr lang="en-US">
                    <a:noFill/>
                  </a:rPr>
                  <a:t> </a:t>
                </a:r>
              </a:p>
            </p:txBody>
          </p:sp>
        </mc:Fallback>
      </mc:AlternateContent>
    </p:spTree>
    <p:extLst>
      <p:ext uri="{BB962C8B-B14F-4D97-AF65-F5344CB8AC3E}">
        <p14:creationId xmlns:p14="http://schemas.microsoft.com/office/powerpoint/2010/main" val="28756128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22" name="Graphic 21" descr="Close">
            <a:extLst>
              <a:ext uri="{FF2B5EF4-FFF2-40B4-BE49-F238E27FC236}">
                <a16:creationId xmlns:a16="http://schemas.microsoft.com/office/drawing/2014/main" id="{54072F83-510A-47BF-AC92-0F044350C31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3"/>
                          <a:stretch>
                            <a:fillRect l="-1205" t="-1639" r="-220482" b="-426230"/>
                          </a:stretch>
                        </a:blipFill>
                      </a:tcPr>
                    </a:tc>
                    <a:tc>
                      <a:txBody>
                        <a:bodyPr/>
                        <a:lstStyle/>
                        <a:p>
                          <a:endParaRPr lang="en-US"/>
                        </a:p>
                      </a:txBody>
                      <a:tcPr>
                        <a:blipFill>
                          <a:blip r:embed="rId13"/>
                          <a:stretch>
                            <a:fillRect l="-101205" t="-1639" r="-120482" b="-426230"/>
                          </a:stretch>
                        </a:blipFill>
                      </a:tcPr>
                    </a:tc>
                    <a:tc>
                      <a:txBody>
                        <a:bodyPr/>
                        <a:lstStyle/>
                        <a:p>
                          <a:endParaRPr lang="en-US"/>
                        </a:p>
                      </a:txBody>
                      <a:tcPr>
                        <a:blipFill>
                          <a:blip r:embed="rId13"/>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3"/>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3"/>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3"/>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3"/>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4"/>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E0C7A598-C3F6-4D88-A855-A491D9F3F30B}"/>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7580B61-C5BC-4459-AC6B-347E6C3FF62F}"/>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7" name="TextBox 46">
                <a:extLst>
                  <a:ext uri="{FF2B5EF4-FFF2-40B4-BE49-F238E27FC236}">
                    <a16:creationId xmlns:a16="http://schemas.microsoft.com/office/drawing/2014/main" id="{A7580B61-C5BC-4459-AC6B-347E6C3FF62F}"/>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5"/>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BF86BA0-D5F5-4DEE-8966-5AFE64AB1B40}"/>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8" name="TextBox 47">
                <a:extLst>
                  <a:ext uri="{FF2B5EF4-FFF2-40B4-BE49-F238E27FC236}">
                    <a16:creationId xmlns:a16="http://schemas.microsoft.com/office/drawing/2014/main" id="{7BF86BA0-D5F5-4DEE-8966-5AFE64AB1B40}"/>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6"/>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E0ADC50-D9A8-47AE-B596-125F22377AC3}"/>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9" name="TextBox 48">
                <a:extLst>
                  <a:ext uri="{FF2B5EF4-FFF2-40B4-BE49-F238E27FC236}">
                    <a16:creationId xmlns:a16="http://schemas.microsoft.com/office/drawing/2014/main" id="{EE0ADC50-D9A8-47AE-B596-125F22377AC3}"/>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9773A1-9DAE-4413-A74D-E1A0B3B31845}"/>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0" name="TextBox 49">
                <a:extLst>
                  <a:ext uri="{FF2B5EF4-FFF2-40B4-BE49-F238E27FC236}">
                    <a16:creationId xmlns:a16="http://schemas.microsoft.com/office/drawing/2014/main" id="{DB9773A1-9DAE-4413-A74D-E1A0B3B31845}"/>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7CF29EC-1070-4918-8D91-FAA0BA2E16C0}"/>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1" name="TextBox 50">
                <a:extLst>
                  <a:ext uri="{FF2B5EF4-FFF2-40B4-BE49-F238E27FC236}">
                    <a16:creationId xmlns:a16="http://schemas.microsoft.com/office/drawing/2014/main" id="{97CF29EC-1070-4918-8D91-FAA0BA2E16C0}"/>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7"/>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B16771-6996-49BD-AEE6-0FDD7CD580BD}"/>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2" name="TextBox 51">
                <a:extLst>
                  <a:ext uri="{FF2B5EF4-FFF2-40B4-BE49-F238E27FC236}">
                    <a16:creationId xmlns:a16="http://schemas.microsoft.com/office/drawing/2014/main" id="{95B16771-6996-49BD-AEE6-0FDD7CD580BD}"/>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C49CB29-BF9F-4CA7-8AA0-2051E934C9DB}"/>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3" name="TextBox 52">
                <a:extLst>
                  <a:ext uri="{FF2B5EF4-FFF2-40B4-BE49-F238E27FC236}">
                    <a16:creationId xmlns:a16="http://schemas.microsoft.com/office/drawing/2014/main" id="{DC49CB29-BF9F-4CA7-8AA0-2051E934C9DB}"/>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7B2FDD-41AC-48CA-8E83-8AACBCB600A8}"/>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4" name="TextBox 53">
                <a:extLst>
                  <a:ext uri="{FF2B5EF4-FFF2-40B4-BE49-F238E27FC236}">
                    <a16:creationId xmlns:a16="http://schemas.microsoft.com/office/drawing/2014/main" id="{727B2FDD-41AC-48CA-8E83-8AACBCB600A8}"/>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1BA4B19-8F50-4A8D-B5D6-78F2326C82F2}"/>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7" name="TextBox 56">
                <a:extLst>
                  <a:ext uri="{FF2B5EF4-FFF2-40B4-BE49-F238E27FC236}">
                    <a16:creationId xmlns:a16="http://schemas.microsoft.com/office/drawing/2014/main" id="{01BA4B19-8F50-4A8D-B5D6-78F2326C82F2}"/>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5331EE6-B0CA-4AD5-93F7-B63FEEDFF793}"/>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8" name="TextBox 57">
                <a:extLst>
                  <a:ext uri="{FF2B5EF4-FFF2-40B4-BE49-F238E27FC236}">
                    <a16:creationId xmlns:a16="http://schemas.microsoft.com/office/drawing/2014/main" id="{05331EE6-B0CA-4AD5-93F7-B63FEEDFF793}"/>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6548BAF-3035-4B5C-8E69-0CB596E6BC15}"/>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9" name="TextBox 58">
                <a:extLst>
                  <a:ext uri="{FF2B5EF4-FFF2-40B4-BE49-F238E27FC236}">
                    <a16:creationId xmlns:a16="http://schemas.microsoft.com/office/drawing/2014/main" id="{A6548BAF-3035-4B5C-8E69-0CB596E6BC15}"/>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355811E-B9F6-4BDF-BFCE-E1C2EA261F52}"/>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0" name="TextBox 59">
                <a:extLst>
                  <a:ext uri="{FF2B5EF4-FFF2-40B4-BE49-F238E27FC236}">
                    <a16:creationId xmlns:a16="http://schemas.microsoft.com/office/drawing/2014/main" id="{F355811E-B9F6-4BDF-BFCE-E1C2EA261F52}"/>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2"/>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E83502E-5C68-433E-AB69-A6DA5AC5F80C}"/>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1" name="TextBox 60">
                <a:extLst>
                  <a:ext uri="{FF2B5EF4-FFF2-40B4-BE49-F238E27FC236}">
                    <a16:creationId xmlns:a16="http://schemas.microsoft.com/office/drawing/2014/main" id="{8E83502E-5C68-433E-AB69-A6DA5AC5F80C}"/>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235254E-4B44-4558-8042-70B3356CE02A}"/>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2" name="TextBox 61">
                <a:extLst>
                  <a:ext uri="{FF2B5EF4-FFF2-40B4-BE49-F238E27FC236}">
                    <a16:creationId xmlns:a16="http://schemas.microsoft.com/office/drawing/2014/main" id="{C235254E-4B44-4558-8042-70B3356CE02A}"/>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AAF2672-9A83-484A-BE14-A70EA69754F5}"/>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3" name="TextBox 62">
                <a:extLst>
                  <a:ext uri="{FF2B5EF4-FFF2-40B4-BE49-F238E27FC236}">
                    <a16:creationId xmlns:a16="http://schemas.microsoft.com/office/drawing/2014/main" id="{1AAF2672-9A83-484A-BE14-A70EA69754F5}"/>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1"/>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F9D53B6-F7E3-4CEF-A5D7-849759661B55}"/>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4" name="TextBox 63">
                <a:extLst>
                  <a:ext uri="{FF2B5EF4-FFF2-40B4-BE49-F238E27FC236}">
                    <a16:creationId xmlns:a16="http://schemas.microsoft.com/office/drawing/2014/main" id="{AF9D53B6-F7E3-4CEF-A5D7-849759661B55}"/>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5514037-B7BA-4971-ABDA-C5A6FEDA1977}"/>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5" name="TextBox 64">
                <a:extLst>
                  <a:ext uri="{FF2B5EF4-FFF2-40B4-BE49-F238E27FC236}">
                    <a16:creationId xmlns:a16="http://schemas.microsoft.com/office/drawing/2014/main" id="{65514037-B7BA-4971-ABDA-C5A6FEDA1977}"/>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1"/>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26F2659-62D1-49EC-A907-C9F56E51EF0F}"/>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6" name="TextBox 65">
                <a:extLst>
                  <a:ext uri="{FF2B5EF4-FFF2-40B4-BE49-F238E27FC236}">
                    <a16:creationId xmlns:a16="http://schemas.microsoft.com/office/drawing/2014/main" id="{D26F2659-62D1-49EC-A907-C9F56E51EF0F}"/>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2"/>
                <a:stretch>
                  <a:fillRect t="-3448" r="-12500" b="-3448"/>
                </a:stretch>
              </a:blipFill>
            </p:spPr>
            <p:txBody>
              <a:bodyPr/>
              <a:lstStyle/>
              <a:p>
                <a:r>
                  <a:rPr lang="en-US">
                    <a:noFill/>
                  </a:rPr>
                  <a:t> </a:t>
                </a:r>
              </a:p>
            </p:txBody>
          </p:sp>
        </mc:Fallback>
      </mc:AlternateContent>
      <p:pic>
        <p:nvPicPr>
          <p:cNvPr id="69" name="Graphic 68" descr="Thumbs up sign">
            <a:extLst>
              <a:ext uri="{FF2B5EF4-FFF2-40B4-BE49-F238E27FC236}">
                <a16:creationId xmlns:a16="http://schemas.microsoft.com/office/drawing/2014/main" id="{1EC61D12-2149-488C-8E27-62D06D64700D}"/>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4867348" y="5006582"/>
            <a:ext cx="422007" cy="422007"/>
          </a:xfrm>
          <a:prstGeom prst="rect">
            <a:avLst/>
          </a:prstGeom>
        </p:spPr>
      </p:pic>
      <p:pic>
        <p:nvPicPr>
          <p:cNvPr id="70" name="Graphic 69" descr="Thumbs up sign">
            <a:extLst>
              <a:ext uri="{FF2B5EF4-FFF2-40B4-BE49-F238E27FC236}">
                <a16:creationId xmlns:a16="http://schemas.microsoft.com/office/drawing/2014/main" id="{A049B6B2-A603-4E74-96EF-37E5336B0F00}"/>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400659" y="4925006"/>
            <a:ext cx="422007" cy="422007"/>
          </a:xfrm>
          <a:prstGeom prst="rect">
            <a:avLst/>
          </a:prstGeom>
        </p:spPr>
      </p:pic>
      <p:pic>
        <p:nvPicPr>
          <p:cNvPr id="33" name="Graphic 32" descr="Thumbs up sign">
            <a:extLst>
              <a:ext uri="{FF2B5EF4-FFF2-40B4-BE49-F238E27FC236}">
                <a16:creationId xmlns:a16="http://schemas.microsoft.com/office/drawing/2014/main" id="{C4716DF0-33E1-4695-8B7D-4E0C89314491}"/>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606556" y="4918786"/>
            <a:ext cx="422007" cy="422007"/>
          </a:xfrm>
          <a:prstGeom prst="rect">
            <a:avLst/>
          </a:prstGeom>
        </p:spPr>
      </p:pic>
      <p:pic>
        <p:nvPicPr>
          <p:cNvPr id="34" name="Graphic 33" descr="Thumbs up sign">
            <a:extLst>
              <a:ext uri="{FF2B5EF4-FFF2-40B4-BE49-F238E27FC236}">
                <a16:creationId xmlns:a16="http://schemas.microsoft.com/office/drawing/2014/main" id="{CE8D2CF3-519F-400F-83DA-10A613EC8E70}"/>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6029174" y="5006582"/>
            <a:ext cx="422007" cy="422007"/>
          </a:xfrm>
          <a:prstGeom prst="rect">
            <a:avLst/>
          </a:prstGeom>
        </p:spPr>
      </p:pic>
      <p:pic>
        <p:nvPicPr>
          <p:cNvPr id="35" name="Graphic 34" descr="Thumbs up sign">
            <a:extLst>
              <a:ext uri="{FF2B5EF4-FFF2-40B4-BE49-F238E27FC236}">
                <a16:creationId xmlns:a16="http://schemas.microsoft.com/office/drawing/2014/main" id="{377FD224-C431-4CFE-8B9F-34A559156A81}"/>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7191564" y="4982415"/>
            <a:ext cx="422007" cy="422007"/>
          </a:xfrm>
          <a:prstGeom prst="rect">
            <a:avLst/>
          </a:prstGeom>
        </p:spPr>
      </p:pic>
      <p:pic>
        <p:nvPicPr>
          <p:cNvPr id="36" name="Graphic 35" descr="Thumbs up sign">
            <a:extLst>
              <a:ext uri="{FF2B5EF4-FFF2-40B4-BE49-F238E27FC236}">
                <a16:creationId xmlns:a16="http://schemas.microsoft.com/office/drawing/2014/main" id="{1BE04ED5-5C64-46F4-9B67-553DF81CE5D3}"/>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8399670" y="4971127"/>
            <a:ext cx="422007" cy="422007"/>
          </a:xfrm>
          <a:prstGeom prst="rect">
            <a:avLst/>
          </a:prstGeom>
        </p:spPr>
      </p:pic>
      <p:pic>
        <p:nvPicPr>
          <p:cNvPr id="37" name="Graphic 36" descr="Thumbs up sign">
            <a:extLst>
              <a:ext uri="{FF2B5EF4-FFF2-40B4-BE49-F238E27FC236}">
                <a16:creationId xmlns:a16="http://schemas.microsoft.com/office/drawing/2014/main" id="{54D8DBCF-73B9-45D8-92BD-5E3237629D33}"/>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596211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1"/>
                          <a:stretch>
                            <a:fillRect l="-1205" t="-1639" r="-220482" b="-426230"/>
                          </a:stretch>
                        </a:blipFill>
                      </a:tcPr>
                    </a:tc>
                    <a:tc>
                      <a:txBody>
                        <a:bodyPr/>
                        <a:lstStyle/>
                        <a:p>
                          <a:endParaRPr lang="en-US"/>
                        </a:p>
                      </a:txBody>
                      <a:tcPr>
                        <a:blipFill>
                          <a:blip r:embed="rId11"/>
                          <a:stretch>
                            <a:fillRect l="-101205" t="-1639" r="-120482" b="-426230"/>
                          </a:stretch>
                        </a:blipFill>
                      </a:tcPr>
                    </a:tc>
                    <a:tc>
                      <a:txBody>
                        <a:bodyPr/>
                        <a:lstStyle/>
                        <a:p>
                          <a:endParaRPr lang="en-US"/>
                        </a:p>
                      </a:txBody>
                      <a:tcPr>
                        <a:blipFill>
                          <a:blip r:embed="rId11"/>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1"/>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1"/>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1"/>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2"/>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26FC199-7DFC-4540-BE6E-2843E18B0F37}"/>
              </a:ext>
            </a:extLst>
          </p:cNvPr>
          <p:cNvSpPr txBox="1"/>
          <p:nvPr/>
        </p:nvSpPr>
        <p:spPr>
          <a:xfrm>
            <a:off x="4019850" y="1285952"/>
            <a:ext cx="5403791"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so inefficient. We found a solution and then keep exploring bad solutions. Is there a way to prune and avoid all this? </a:t>
            </a:r>
          </a:p>
        </p:txBody>
      </p:sp>
      <p:sp>
        <p:nvSpPr>
          <p:cNvPr id="3" name="Speech Bubble: Oval 2">
            <a:extLst>
              <a:ext uri="{FF2B5EF4-FFF2-40B4-BE49-F238E27FC236}">
                <a16:creationId xmlns:a16="http://schemas.microsoft.com/office/drawing/2014/main" id="{21A530E8-716C-4B41-A2FA-3559BCFFE0C1}"/>
              </a:ext>
            </a:extLst>
          </p:cNvPr>
          <p:cNvSpPr/>
          <p:nvPr/>
        </p:nvSpPr>
        <p:spPr>
          <a:xfrm flipV="1">
            <a:off x="3547315" y="4021474"/>
            <a:ext cx="7088605" cy="1890227"/>
          </a:xfrm>
          <a:prstGeom prst="wedgeEllipseCallout">
            <a:avLst>
              <a:gd name="adj1" fmla="val -24168"/>
              <a:gd name="adj2" fmla="val 160538"/>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lose">
            <a:extLst>
              <a:ext uri="{FF2B5EF4-FFF2-40B4-BE49-F238E27FC236}">
                <a16:creationId xmlns:a16="http://schemas.microsoft.com/office/drawing/2014/main" id="{D4A926F4-8F49-4A04-A5B3-FA40EDD7D43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DE90332-D054-4E84-8B64-3EB1D3A92257}"/>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36" name="TextBox 35">
                <a:extLst>
                  <a:ext uri="{FF2B5EF4-FFF2-40B4-BE49-F238E27FC236}">
                    <a16:creationId xmlns:a16="http://schemas.microsoft.com/office/drawing/2014/main" id="{3DE90332-D054-4E84-8B64-3EB1D3A92257}"/>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5"/>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F0A37A0-DABA-46F8-9639-85111AE813DD}"/>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94CB51-189A-4E8B-9348-AB55A471F32B}"/>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39" name="TextBox 38">
                <a:extLst>
                  <a:ext uri="{FF2B5EF4-FFF2-40B4-BE49-F238E27FC236}">
                    <a16:creationId xmlns:a16="http://schemas.microsoft.com/office/drawing/2014/main" id="{8C94CB51-189A-4E8B-9348-AB55A471F32B}"/>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6"/>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EF24CCE-2E28-40F0-A0F8-8ACADF1CE262}"/>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0" name="TextBox 39">
                <a:extLst>
                  <a:ext uri="{FF2B5EF4-FFF2-40B4-BE49-F238E27FC236}">
                    <a16:creationId xmlns:a16="http://schemas.microsoft.com/office/drawing/2014/main" id="{8EF24CCE-2E28-40F0-A0F8-8ACADF1CE262}"/>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7"/>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C65EDE-B71B-47EC-958E-A96EF696E6A8}"/>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1" name="TextBox 40">
                <a:extLst>
                  <a:ext uri="{FF2B5EF4-FFF2-40B4-BE49-F238E27FC236}">
                    <a16:creationId xmlns:a16="http://schemas.microsoft.com/office/drawing/2014/main" id="{32C65EDE-B71B-47EC-958E-A96EF696E6A8}"/>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372B01A-6174-4032-B785-6920D837359B}"/>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2" name="TextBox 41">
                <a:extLst>
                  <a:ext uri="{FF2B5EF4-FFF2-40B4-BE49-F238E27FC236}">
                    <a16:creationId xmlns:a16="http://schemas.microsoft.com/office/drawing/2014/main" id="{2372B01A-6174-4032-B785-6920D837359B}"/>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8F7B83-133D-4631-9A25-9B8227357BDD}"/>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3" name="TextBox 42">
                <a:extLst>
                  <a:ext uri="{FF2B5EF4-FFF2-40B4-BE49-F238E27FC236}">
                    <a16:creationId xmlns:a16="http://schemas.microsoft.com/office/drawing/2014/main" id="{A48F7B83-133D-4631-9A25-9B8227357BDD}"/>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15A1E55-DF1C-4F72-A136-E38457015238}"/>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4" name="TextBox 43">
                <a:extLst>
                  <a:ext uri="{FF2B5EF4-FFF2-40B4-BE49-F238E27FC236}">
                    <a16:creationId xmlns:a16="http://schemas.microsoft.com/office/drawing/2014/main" id="{015A1E55-DF1C-4F72-A136-E38457015238}"/>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14F447A-CF58-4AFD-9BE0-8FF30786B1DF}"/>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5" name="TextBox 44">
                <a:extLst>
                  <a:ext uri="{FF2B5EF4-FFF2-40B4-BE49-F238E27FC236}">
                    <a16:creationId xmlns:a16="http://schemas.microsoft.com/office/drawing/2014/main" id="{C14F447A-CF58-4AFD-9BE0-8FF30786B1DF}"/>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225BC5A-C786-424F-855F-76DF17F3D3EA}"/>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5" name="TextBox 54">
                <a:extLst>
                  <a:ext uri="{FF2B5EF4-FFF2-40B4-BE49-F238E27FC236}">
                    <a16:creationId xmlns:a16="http://schemas.microsoft.com/office/drawing/2014/main" id="{D225BC5A-C786-424F-855F-76DF17F3D3EA}"/>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C29F181-7747-4EB6-8798-F615C89FE94A}"/>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6" name="TextBox 55">
                <a:extLst>
                  <a:ext uri="{FF2B5EF4-FFF2-40B4-BE49-F238E27FC236}">
                    <a16:creationId xmlns:a16="http://schemas.microsoft.com/office/drawing/2014/main" id="{1C29F181-7747-4EB6-8798-F615C89FE94A}"/>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20"/>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B4FA4F-E482-489D-9CD4-57DEAB0DF700}"/>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83B4FA4F-E482-489D-9CD4-57DEAB0DF700}"/>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B894C78-67E4-4EE9-B2FE-7BACA7FBC94A}"/>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5" name="TextBox 74">
                <a:extLst>
                  <a:ext uri="{FF2B5EF4-FFF2-40B4-BE49-F238E27FC236}">
                    <a16:creationId xmlns:a16="http://schemas.microsoft.com/office/drawing/2014/main" id="{7B894C78-67E4-4EE9-B2FE-7BACA7FBC94A}"/>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24AFBB6-1C31-45D9-ABF4-5AE27F65D64C}"/>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6" name="TextBox 75">
                <a:extLst>
                  <a:ext uri="{FF2B5EF4-FFF2-40B4-BE49-F238E27FC236}">
                    <a16:creationId xmlns:a16="http://schemas.microsoft.com/office/drawing/2014/main" id="{924AFBB6-1C31-45D9-ABF4-5AE27F65D64C}"/>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3"/>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BD8AF63-35F3-4AD9-B254-F72937AF7D1B}"/>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7" name="TextBox 76">
                <a:extLst>
                  <a:ext uri="{FF2B5EF4-FFF2-40B4-BE49-F238E27FC236}">
                    <a16:creationId xmlns:a16="http://schemas.microsoft.com/office/drawing/2014/main" id="{CBD8AF63-35F3-4AD9-B254-F72937AF7D1B}"/>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2B8625-A67C-4660-B5DA-519C3A0980AF}"/>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8" name="TextBox 77">
                <a:extLst>
                  <a:ext uri="{FF2B5EF4-FFF2-40B4-BE49-F238E27FC236}">
                    <a16:creationId xmlns:a16="http://schemas.microsoft.com/office/drawing/2014/main" id="{3F2B8625-A67C-4660-B5DA-519C3A0980AF}"/>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3"/>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84465051-AB99-4A26-9A7A-F067EE5931BD}"/>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9" name="TextBox 78">
                <a:extLst>
                  <a:ext uri="{FF2B5EF4-FFF2-40B4-BE49-F238E27FC236}">
                    <a16:creationId xmlns:a16="http://schemas.microsoft.com/office/drawing/2014/main" id="{84465051-AB99-4A26-9A7A-F067EE5931BD}"/>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2"/>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6A8EC56-1563-4B00-8433-B68AD1DDCC3C}"/>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0" name="TextBox 79">
                <a:extLst>
                  <a:ext uri="{FF2B5EF4-FFF2-40B4-BE49-F238E27FC236}">
                    <a16:creationId xmlns:a16="http://schemas.microsoft.com/office/drawing/2014/main" id="{D6A8EC56-1563-4B00-8433-B68AD1DDCC3C}"/>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3"/>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FE3B5A7-3C53-4A8F-B0A9-5D85AC1C9D3F}"/>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81" name="TextBox 80">
                <a:extLst>
                  <a:ext uri="{FF2B5EF4-FFF2-40B4-BE49-F238E27FC236}">
                    <a16:creationId xmlns:a16="http://schemas.microsoft.com/office/drawing/2014/main" id="{6FE3B5A7-3C53-4A8F-B0A9-5D85AC1C9D3F}"/>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C186CE9-CDD6-4B33-9F3E-0F291BE918CD}"/>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2" name="TextBox 81">
                <a:extLst>
                  <a:ext uri="{FF2B5EF4-FFF2-40B4-BE49-F238E27FC236}">
                    <a16:creationId xmlns:a16="http://schemas.microsoft.com/office/drawing/2014/main" id="{CC186CE9-CDD6-4B33-9F3E-0F291BE918CD}"/>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3"/>
                <a:stretch>
                  <a:fillRect t="-3448" r="-12500" b="-3448"/>
                </a:stretch>
              </a:blipFill>
            </p:spPr>
            <p:txBody>
              <a:bodyPr/>
              <a:lstStyle/>
              <a:p>
                <a:r>
                  <a:rPr lang="en-US">
                    <a:noFill/>
                  </a:rPr>
                  <a:t> </a:t>
                </a:r>
              </a:p>
            </p:txBody>
          </p:sp>
        </mc:Fallback>
      </mc:AlternateContent>
      <p:pic>
        <p:nvPicPr>
          <p:cNvPr id="83" name="Graphic 82" descr="Thumbs up sign">
            <a:extLst>
              <a:ext uri="{FF2B5EF4-FFF2-40B4-BE49-F238E27FC236}">
                <a16:creationId xmlns:a16="http://schemas.microsoft.com/office/drawing/2014/main" id="{0BCB2554-406B-4C0B-AB41-F97D01575FB0}"/>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4867348" y="5006582"/>
            <a:ext cx="422007" cy="422007"/>
          </a:xfrm>
          <a:prstGeom prst="rect">
            <a:avLst/>
          </a:prstGeom>
        </p:spPr>
      </p:pic>
      <p:pic>
        <p:nvPicPr>
          <p:cNvPr id="84" name="Graphic 83" descr="Thumbs up sign">
            <a:extLst>
              <a:ext uri="{FF2B5EF4-FFF2-40B4-BE49-F238E27FC236}">
                <a16:creationId xmlns:a16="http://schemas.microsoft.com/office/drawing/2014/main" id="{AE77A054-B459-4B31-87EB-F926237E710B}"/>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400659" y="4925006"/>
            <a:ext cx="422007" cy="422007"/>
          </a:xfrm>
          <a:prstGeom prst="rect">
            <a:avLst/>
          </a:prstGeom>
        </p:spPr>
      </p:pic>
      <p:pic>
        <p:nvPicPr>
          <p:cNvPr id="85" name="Graphic 84" descr="Thumbs up sign">
            <a:extLst>
              <a:ext uri="{FF2B5EF4-FFF2-40B4-BE49-F238E27FC236}">
                <a16:creationId xmlns:a16="http://schemas.microsoft.com/office/drawing/2014/main" id="{CBE08F07-D676-4542-AC61-F02AF2ED72DC}"/>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06556" y="4918786"/>
            <a:ext cx="422007" cy="422007"/>
          </a:xfrm>
          <a:prstGeom prst="rect">
            <a:avLst/>
          </a:prstGeom>
        </p:spPr>
      </p:pic>
      <p:pic>
        <p:nvPicPr>
          <p:cNvPr id="86" name="Graphic 85" descr="Thumbs up sign">
            <a:extLst>
              <a:ext uri="{FF2B5EF4-FFF2-40B4-BE49-F238E27FC236}">
                <a16:creationId xmlns:a16="http://schemas.microsoft.com/office/drawing/2014/main" id="{BC089936-74E5-4428-BD95-E8E18AA2BBCE}"/>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6029174" y="5006582"/>
            <a:ext cx="422007" cy="422007"/>
          </a:xfrm>
          <a:prstGeom prst="rect">
            <a:avLst/>
          </a:prstGeom>
        </p:spPr>
      </p:pic>
      <p:pic>
        <p:nvPicPr>
          <p:cNvPr id="87" name="Graphic 86" descr="Thumbs up sign">
            <a:extLst>
              <a:ext uri="{FF2B5EF4-FFF2-40B4-BE49-F238E27FC236}">
                <a16:creationId xmlns:a16="http://schemas.microsoft.com/office/drawing/2014/main" id="{CE0EA760-23CB-4AE0-AF08-5D59A6F2D354}"/>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7191564" y="4982415"/>
            <a:ext cx="422007" cy="422007"/>
          </a:xfrm>
          <a:prstGeom prst="rect">
            <a:avLst/>
          </a:prstGeom>
        </p:spPr>
      </p:pic>
      <p:pic>
        <p:nvPicPr>
          <p:cNvPr id="88" name="Graphic 87" descr="Thumbs up sign">
            <a:extLst>
              <a:ext uri="{FF2B5EF4-FFF2-40B4-BE49-F238E27FC236}">
                <a16:creationId xmlns:a16="http://schemas.microsoft.com/office/drawing/2014/main" id="{D696AEE8-CD54-4CE3-AFB4-893D0D87CCC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8399670" y="4971127"/>
            <a:ext cx="422007" cy="422007"/>
          </a:xfrm>
          <a:prstGeom prst="rect">
            <a:avLst/>
          </a:prstGeom>
        </p:spPr>
      </p:pic>
      <p:pic>
        <p:nvPicPr>
          <p:cNvPr id="89" name="Graphic 88" descr="Thumbs up sign">
            <a:extLst>
              <a:ext uri="{FF2B5EF4-FFF2-40B4-BE49-F238E27FC236}">
                <a16:creationId xmlns:a16="http://schemas.microsoft.com/office/drawing/2014/main" id="{F14EC298-D0BB-4D0C-B97E-6287B8C848ED}"/>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7836617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0082316" cy="4974336"/>
          </a:xfrm>
        </p:spPr>
        <p:txBody>
          <a:bodyPr>
            <a:normAutofit/>
          </a:bodyPr>
          <a:lstStyle/>
          <a:p>
            <a:r>
              <a:rPr lang="en-US" dirty="0"/>
              <a:t>Yes! We can prune our search tree further with </a:t>
            </a:r>
            <a:r>
              <a:rPr lang="en-US" sz="1700" b="1" dirty="0">
                <a:solidFill>
                  <a:srgbClr val="D24726"/>
                </a:solidFill>
                <a:latin typeface="Segoe UI Semibold" panose="020B0702040204020203" pitchFamily="34" charset="0"/>
                <a:cs typeface="Segoe UI Semibold" panose="020B0702040204020203" pitchFamily="34" charset="0"/>
              </a:rPr>
              <a:t>linear relaxation</a:t>
            </a:r>
            <a:r>
              <a:rPr lang="en-US" dirty="0"/>
              <a:t>, a.k.a. </a:t>
            </a:r>
            <a:r>
              <a:rPr lang="en-US" sz="1700" b="1" dirty="0">
                <a:solidFill>
                  <a:srgbClr val="D24726"/>
                </a:solidFill>
                <a:latin typeface="Segoe UI Semibold" panose="020B0702040204020203" pitchFamily="34" charset="0"/>
                <a:cs typeface="Segoe UI Semibold" panose="020B0702040204020203" pitchFamily="34" charset="0"/>
              </a:rPr>
              <a:t>bounding</a:t>
            </a:r>
            <a:r>
              <a:rPr lang="en-US" dirty="0"/>
              <a:t>. </a:t>
            </a:r>
          </a:p>
          <a:p>
            <a:r>
              <a:rPr lang="en-US" dirty="0"/>
              <a:t>Bounding means we calculate the </a:t>
            </a:r>
            <a:r>
              <a:rPr lang="en-US" sz="1700" b="1" dirty="0">
                <a:solidFill>
                  <a:srgbClr val="D24726"/>
                </a:solidFill>
                <a:latin typeface="Segoe UI Semibold" panose="020B0702040204020203" pitchFamily="34" charset="0"/>
                <a:cs typeface="Segoe UI Semibold" panose="020B0702040204020203" pitchFamily="34" charset="0"/>
              </a:rPr>
              <a:t>minimum achievable value </a:t>
            </a:r>
            <a:r>
              <a:rPr lang="en-US" dirty="0"/>
              <a:t>at each node, and prune branches where that value is inferior to the best found value. </a:t>
            </a:r>
          </a:p>
          <a:p>
            <a:r>
              <a:rPr lang="en-US" dirty="0"/>
              <a:t>To implement, let’s first use a heuristic that ratios the value to weight of each item, and sorts them starting with highest value items first. </a:t>
            </a:r>
          </a:p>
          <a:p>
            <a:endParaRPr lang="en-US" dirty="0"/>
          </a:p>
          <a:p>
            <a:endParaRPr lang="en-US" dirty="0"/>
          </a:p>
        </p:txBody>
      </p:sp>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564193947"/>
              </p:ext>
            </p:extLst>
          </p:nvPr>
        </p:nvGraphicFramePr>
        <p:xfrm>
          <a:off x="521207" y="4426003"/>
          <a:ext cx="6934672" cy="2123440"/>
        </p:xfrm>
        <a:graphic>
          <a:graphicData uri="http://schemas.openxmlformats.org/drawingml/2006/table">
            <a:tbl>
              <a:tblPr firstRow="1" bandRow="1">
                <a:tableStyleId>{5DA37D80-6434-44D0-A028-1B22A696006F}</a:tableStyleId>
              </a:tblPr>
              <a:tblGrid>
                <a:gridCol w="1158126">
                  <a:extLst>
                    <a:ext uri="{9D8B030D-6E8A-4147-A177-3AD203B41FA5}">
                      <a16:colId xmlns:a16="http://schemas.microsoft.com/office/drawing/2014/main" val="3840086408"/>
                    </a:ext>
                  </a:extLst>
                </a:gridCol>
                <a:gridCol w="1266092">
                  <a:extLst>
                    <a:ext uri="{9D8B030D-6E8A-4147-A177-3AD203B41FA5}">
                      <a16:colId xmlns:a16="http://schemas.microsoft.com/office/drawing/2014/main" val="3371506404"/>
                    </a:ext>
                  </a:extLst>
                </a:gridCol>
                <a:gridCol w="1837592">
                  <a:extLst>
                    <a:ext uri="{9D8B030D-6E8A-4147-A177-3AD203B41FA5}">
                      <a16:colId xmlns:a16="http://schemas.microsoft.com/office/drawing/2014/main" val="231428464"/>
                    </a:ext>
                  </a:extLst>
                </a:gridCol>
                <a:gridCol w="2672862">
                  <a:extLst>
                    <a:ext uri="{9D8B030D-6E8A-4147-A177-3AD203B41FA5}">
                      <a16:colId xmlns:a16="http://schemas.microsoft.com/office/drawing/2014/main" val="1575078493"/>
                    </a:ext>
                  </a:extLst>
                </a:gridCol>
              </a:tblGrid>
              <a:tr h="370840">
                <a:tc>
                  <a:txBody>
                    <a:bodyPr/>
                    <a:lstStyle/>
                    <a:p>
                      <a:r>
                        <a:rPr lang="en-US" dirty="0"/>
                        <a:t>Item</a:t>
                      </a:r>
                    </a:p>
                  </a:txBody>
                  <a:tcPr/>
                </a:tc>
                <a:tc>
                  <a:txBody>
                    <a:bodyPr/>
                    <a:lstStyle/>
                    <a:p>
                      <a:r>
                        <a:rPr lang="en-US" dirty="0"/>
                        <a:t>Weight</a:t>
                      </a:r>
                    </a:p>
                  </a:txBody>
                  <a:tcPr/>
                </a:tc>
                <a:tc>
                  <a:txBody>
                    <a:bodyPr/>
                    <a:lstStyle/>
                    <a:p>
                      <a:r>
                        <a:rPr lang="en-US" dirty="0"/>
                        <a:t>Value (in  thousands $)</a:t>
                      </a:r>
                    </a:p>
                  </a:txBody>
                  <a:tcPr/>
                </a:tc>
                <a:tc>
                  <a:txBody>
                    <a:bodyPr/>
                    <a:lstStyle/>
                    <a:p>
                      <a:r>
                        <a:rPr lang="en-US" dirty="0"/>
                        <a:t>Value/Weight Ratio</a:t>
                      </a:r>
                    </a:p>
                  </a:txBody>
                  <a:tcPr/>
                </a:tc>
                <a:extLst>
                  <a:ext uri="{0D108BD9-81ED-4DB2-BD59-A6C34878D82A}">
                    <a16:rowId xmlns:a16="http://schemas.microsoft.com/office/drawing/2014/main" val="3832733815"/>
                  </a:ext>
                </a:extLst>
              </a:tr>
              <a:tr h="370840">
                <a:tc>
                  <a:txBody>
                    <a:bodyPr/>
                    <a:lstStyle/>
                    <a:p>
                      <a:r>
                        <a:rPr lang="en-US" dirty="0"/>
                        <a:t>Order C</a:t>
                      </a:r>
                    </a:p>
                  </a:txBody>
                  <a:tcPr/>
                </a:tc>
                <a:tc>
                  <a:txBody>
                    <a:bodyPr/>
                    <a:lstStyle/>
                    <a:p>
                      <a:pPr algn="ctr"/>
                      <a:r>
                        <a:rPr lang="en-US" dirty="0"/>
                        <a:t>4</a:t>
                      </a:r>
                    </a:p>
                  </a:txBody>
                  <a:tcPr/>
                </a:tc>
                <a:tc>
                  <a:txBody>
                    <a:bodyPr/>
                    <a:lstStyle/>
                    <a:p>
                      <a:pPr algn="ctr"/>
                      <a:r>
                        <a:rPr lang="en-US" dirty="0"/>
                        <a:t>$30</a:t>
                      </a:r>
                    </a:p>
                  </a:txBody>
                  <a:tcPr/>
                </a:tc>
                <a:tc>
                  <a:txBody>
                    <a:bodyPr/>
                    <a:lstStyle/>
                    <a:p>
                      <a:r>
                        <a:rPr lang="en-US" dirty="0"/>
                        <a:t> $30/4  = $7.50</a:t>
                      </a:r>
                    </a:p>
                  </a:txBody>
                  <a:tcPr/>
                </a:tc>
                <a:extLst>
                  <a:ext uri="{0D108BD9-81ED-4DB2-BD59-A6C34878D82A}">
                    <a16:rowId xmlns:a16="http://schemas.microsoft.com/office/drawing/2014/main" val="2570581576"/>
                  </a:ext>
                </a:extLst>
              </a:tr>
              <a:tr h="370840">
                <a:tc>
                  <a:txBody>
                    <a:bodyPr/>
                    <a:lstStyle/>
                    <a:p>
                      <a:r>
                        <a:rPr lang="en-US" dirty="0"/>
                        <a:t>Order D</a:t>
                      </a:r>
                    </a:p>
                  </a:txBody>
                  <a:tcPr/>
                </a:tc>
                <a:tc>
                  <a:txBody>
                    <a:bodyPr/>
                    <a:lstStyle/>
                    <a:p>
                      <a:pPr algn="ctr"/>
                      <a:r>
                        <a:rPr lang="en-US" dirty="0"/>
                        <a:t>6</a:t>
                      </a:r>
                    </a:p>
                  </a:txBody>
                  <a:tcPr/>
                </a:tc>
                <a:tc>
                  <a:txBody>
                    <a:bodyPr/>
                    <a:lstStyle/>
                    <a:p>
                      <a:pPr algn="ctr"/>
                      <a:r>
                        <a:rPr lang="en-US" dirty="0"/>
                        <a:t>$40</a:t>
                      </a:r>
                    </a:p>
                  </a:txBody>
                  <a:tcPr/>
                </a:tc>
                <a:tc>
                  <a:txBody>
                    <a:bodyPr/>
                    <a:lstStyle/>
                    <a:p>
                      <a:r>
                        <a:rPr lang="en-US" dirty="0"/>
                        <a:t> $40/6 = $6.66</a:t>
                      </a:r>
                    </a:p>
                  </a:txBody>
                  <a:tcPr/>
                </a:tc>
                <a:extLst>
                  <a:ext uri="{0D108BD9-81ED-4DB2-BD59-A6C34878D82A}">
                    <a16:rowId xmlns:a16="http://schemas.microsoft.com/office/drawing/2014/main" val="3825499582"/>
                  </a:ext>
                </a:extLst>
              </a:tr>
              <a:tr h="370840">
                <a:tc>
                  <a:txBody>
                    <a:bodyPr/>
                    <a:lstStyle/>
                    <a:p>
                      <a:r>
                        <a:rPr lang="en-US" dirty="0"/>
                        <a:t>Order B</a:t>
                      </a:r>
                    </a:p>
                  </a:txBody>
                  <a:tcPr/>
                </a:tc>
                <a:tc>
                  <a:txBody>
                    <a:bodyPr/>
                    <a:lstStyle/>
                    <a:p>
                      <a:pPr algn="ctr"/>
                      <a:r>
                        <a:rPr lang="en-US" dirty="0"/>
                        <a:t>10</a:t>
                      </a:r>
                    </a:p>
                  </a:txBody>
                  <a:tcPr/>
                </a:tc>
                <a:tc>
                  <a:txBody>
                    <a:bodyPr/>
                    <a:lstStyle/>
                    <a:p>
                      <a:pPr algn="ctr"/>
                      <a:r>
                        <a:rPr lang="en-US" dirty="0"/>
                        <a:t>$50</a:t>
                      </a:r>
                    </a:p>
                  </a:txBody>
                  <a:tcPr/>
                </a:tc>
                <a:tc>
                  <a:txBody>
                    <a:bodyPr/>
                    <a:lstStyle/>
                    <a:p>
                      <a:r>
                        <a:rPr lang="en-US" dirty="0"/>
                        <a:t> $50/10 = $5</a:t>
                      </a:r>
                    </a:p>
                  </a:txBody>
                  <a:tcPr/>
                </a:tc>
                <a:extLst>
                  <a:ext uri="{0D108BD9-81ED-4DB2-BD59-A6C34878D82A}">
                    <a16:rowId xmlns:a16="http://schemas.microsoft.com/office/drawing/2014/main" val="2742541981"/>
                  </a:ext>
                </a:extLst>
              </a:tr>
              <a:tr h="370840">
                <a:tc>
                  <a:txBody>
                    <a:bodyPr/>
                    <a:lstStyle/>
                    <a:p>
                      <a:r>
                        <a:rPr lang="en-US" dirty="0"/>
                        <a:t>Order A </a:t>
                      </a:r>
                    </a:p>
                  </a:txBody>
                  <a:tcPr/>
                </a:tc>
                <a:tc>
                  <a:txBody>
                    <a:bodyPr/>
                    <a:lstStyle/>
                    <a:p>
                      <a:pPr algn="ctr"/>
                      <a:r>
                        <a:rPr lang="en-US" dirty="0"/>
                        <a:t>5</a:t>
                      </a:r>
                    </a:p>
                  </a:txBody>
                  <a:tcPr/>
                </a:tc>
                <a:tc>
                  <a:txBody>
                    <a:bodyPr/>
                    <a:lstStyle/>
                    <a:p>
                      <a:pPr algn="ctr"/>
                      <a:r>
                        <a:rPr lang="en-US" dirty="0"/>
                        <a:t>$10</a:t>
                      </a:r>
                    </a:p>
                  </a:txBody>
                  <a:tcPr/>
                </a:tc>
                <a:tc>
                  <a:txBody>
                    <a:bodyPr/>
                    <a:lstStyle/>
                    <a:p>
                      <a:r>
                        <a:rPr lang="en-US" dirty="0"/>
                        <a:t> $10/5 = $2</a:t>
                      </a:r>
                    </a:p>
                  </a:txBody>
                  <a:tcPr/>
                </a:tc>
                <a:extLst>
                  <a:ext uri="{0D108BD9-81ED-4DB2-BD59-A6C34878D82A}">
                    <a16:rowId xmlns:a16="http://schemas.microsoft.com/office/drawing/2014/main" val="535159019"/>
                  </a:ext>
                </a:extLst>
              </a:tr>
            </a:tbl>
          </a:graphicData>
        </a:graphic>
      </p:graphicFrame>
      <p:cxnSp>
        <p:nvCxnSpPr>
          <p:cNvPr id="5" name="Straight Arrow Connector 4">
            <a:extLst>
              <a:ext uri="{FF2B5EF4-FFF2-40B4-BE49-F238E27FC236}">
                <a16:creationId xmlns:a16="http://schemas.microsoft.com/office/drawing/2014/main" id="{EE77EEF0-A924-4563-B167-54AA4EA2774D}"/>
              </a:ext>
            </a:extLst>
          </p:cNvPr>
          <p:cNvCxnSpPr>
            <a:cxnSpLocks/>
          </p:cNvCxnSpPr>
          <p:nvPr/>
        </p:nvCxnSpPr>
        <p:spPr>
          <a:xfrm>
            <a:off x="7121769" y="5189097"/>
            <a:ext cx="0" cy="1230923"/>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0216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3519</TotalTime>
  <Words>17671</Words>
  <Application>Microsoft Office PowerPoint</Application>
  <PresentationFormat>Widescreen</PresentationFormat>
  <Paragraphs>1656</Paragraphs>
  <Slides>175</Slides>
  <Notes>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175</vt:i4>
      </vt:variant>
    </vt:vector>
  </HeadingPairs>
  <TitlesOfParts>
    <vt:vector size="188" baseType="lpstr">
      <vt:lpstr>Arial</vt:lpstr>
      <vt:lpstr>Calibri</vt:lpstr>
      <vt:lpstr>Cambria Math</vt:lpstr>
      <vt:lpstr>Consolas</vt:lpstr>
      <vt:lpstr>Courier New</vt:lpstr>
      <vt:lpstr>Segoe UI</vt:lpstr>
      <vt:lpstr>Segoe UI Light</vt:lpstr>
      <vt:lpstr>Segoe UI Semibold</vt:lpstr>
      <vt:lpstr>Tahoma</vt:lpstr>
      <vt:lpstr>Times New Roman</vt:lpstr>
      <vt:lpstr>Trebuchet MS</vt:lpstr>
      <vt:lpstr>Verdana</vt:lpstr>
      <vt:lpstr>WelcomeDoc</vt:lpstr>
      <vt:lpstr>Intro to Optimization</vt:lpstr>
      <vt:lpstr>About the Speaker</vt:lpstr>
      <vt:lpstr>Agenda</vt:lpstr>
      <vt:lpstr>What Problems Will We Solve?</vt:lpstr>
      <vt:lpstr>Section I Intro and Overview</vt:lpstr>
      <vt:lpstr>Demo: The Traveling Salesman</vt:lpstr>
      <vt:lpstr>Why Learn Optimization?</vt:lpstr>
      <vt:lpstr>Machine Learning vs Optimization vs AI</vt:lpstr>
      <vt:lpstr>Discrete versus Continuous Variables</vt:lpstr>
      <vt:lpstr>PowerPoint Presentation</vt:lpstr>
      <vt:lpstr>What is Continuous Optimization?</vt:lpstr>
      <vt:lpstr>Section II Metaheuristics and Random Search</vt:lpstr>
      <vt:lpstr>What Are Search Algorithms?</vt:lpstr>
      <vt:lpstr>What Are Search Algorithms?</vt:lpstr>
      <vt:lpstr>What Are Metaheuristics?</vt:lpstr>
      <vt:lpstr>Traveling Salesman Problem</vt:lpstr>
      <vt:lpstr>Metaheuristic – Hill Climbing</vt:lpstr>
      <vt:lpstr>Demo: Walking Through Hill Climbing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Convex versus Non-Convex</vt:lpstr>
      <vt:lpstr>Simulated Annealing </vt:lpstr>
      <vt:lpstr>Calculating the Weighted Coin Flip Probability</vt:lpstr>
      <vt:lpstr>Metaheuristic - Simulated Annealing </vt:lpstr>
      <vt:lpstr>Demo: Walking Through Simulated Annealing</vt:lpstr>
      <vt:lpstr>Metaheuristics for Linear Regression</vt:lpstr>
      <vt:lpstr>Metaheuristics for Linear Regression</vt:lpstr>
      <vt:lpstr>Demo: Linear Regression</vt:lpstr>
      <vt:lpstr>Metaheuristics for Quantile Regression</vt:lpstr>
      <vt:lpstr>Demo: Quantile Regression</vt:lpstr>
      <vt:lpstr>Use Metaheuristics for Nonlinear Regressions Too!</vt:lpstr>
      <vt:lpstr>Hill Climbing and K-Means Clustering</vt:lpstr>
      <vt:lpstr>Hill Climbing and Logistic Regression</vt:lpstr>
      <vt:lpstr>Hill Climbing and Fitting a Probability Distribution</vt:lpstr>
      <vt:lpstr>Simulated Annealing and Neural Networks</vt:lpstr>
      <vt:lpstr>Hill Climbing to Find Square and N-Roots</vt:lpstr>
      <vt:lpstr>Other Metaheuristics Algorithms</vt:lpstr>
      <vt:lpstr>Optimization Algorithms Ranking</vt:lpstr>
      <vt:lpstr>Optimization Algorithms Ranking – Most Practical</vt:lpstr>
      <vt:lpstr>Pros and Cons of Metaheuristics</vt:lpstr>
      <vt:lpstr>No Free Lunch Theorem</vt:lpstr>
      <vt:lpstr>P Versus NP Problem</vt:lpstr>
      <vt:lpstr>PowerPoint Presentation</vt:lpstr>
      <vt:lpstr>Quiz Time!</vt:lpstr>
      <vt:lpstr>Quiz Time!</vt:lpstr>
      <vt:lpstr>Quiz Time!</vt:lpstr>
      <vt:lpstr>Quiz Time!</vt:lpstr>
      <vt:lpstr>Quiz Time!</vt:lpstr>
      <vt:lpstr>Quiz Time!</vt:lpstr>
      <vt:lpstr>Quiz Time!</vt:lpstr>
      <vt:lpstr>Quiz Time!</vt:lpstr>
      <vt:lpstr>Source Code</vt:lpstr>
      <vt:lpstr>Section III Tree Search</vt:lpstr>
      <vt:lpstr>Introducing Tree Search</vt:lpstr>
      <vt:lpstr>Introducing Tree Search</vt:lpstr>
      <vt:lpstr>A Crash Course on Permutations</vt:lpstr>
      <vt:lpstr>A Crash Course on Permutations</vt:lpstr>
      <vt:lpstr>Consider the Sudoku</vt:lpstr>
      <vt:lpstr>Consider the Sudoku</vt:lpstr>
      <vt:lpstr>Solving the Sudoku</vt:lpstr>
      <vt:lpstr>Solving the Sudoku</vt:lpstr>
      <vt:lpstr>Building a Tree Search Algorithm</vt:lpstr>
      <vt:lpstr>ALTERNATIVE: Binary Model for Sudokus</vt:lpstr>
      <vt:lpstr>ALTERNATIVE: Binary Model for Sudokus</vt:lpstr>
      <vt:lpstr>ALTERNATIVE: Binary Model for Sudokus</vt:lpstr>
      <vt:lpstr>ALTERNATIVE: Binary Model for Sudokus</vt:lpstr>
      <vt:lpstr>ALTERNATIVE: Binary Model for Sudokus</vt:lpstr>
      <vt:lpstr>ALTERNATIVE: Binary Model for Sudokus</vt:lpstr>
      <vt:lpstr>Demo: Solving a Sudoku</vt:lpstr>
      <vt:lpstr>Generating a 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Branch-and-Prune for Scheduling</vt:lpstr>
      <vt:lpstr>Demo: Generating a Classroom Schedule</vt:lpstr>
      <vt:lpstr>PowerPoint Presentation</vt:lpstr>
      <vt:lpstr>PowerPoint Presentation</vt:lpstr>
      <vt:lpstr>Linear Relaxation with Branch and Bound</vt:lpstr>
      <vt:lpstr>Linear Relaxation with Branch and Bound</vt:lpstr>
      <vt:lpstr>Knapsack Basic Search</vt:lpstr>
      <vt:lpstr>Knapsack Basic Search</vt:lpstr>
      <vt:lpstr>Linear Relaxation with Branch and Bound</vt:lpstr>
      <vt:lpstr>Linear Relaxation with Branch and Bound</vt:lpstr>
      <vt:lpstr>Knapsack Branch-and-Bound Search</vt:lpstr>
      <vt:lpstr>Solving with PuLP</vt:lpstr>
      <vt:lpstr>Pros and Cons of Tree Search</vt:lpstr>
      <vt:lpstr>The Many Applications of Search Trees</vt:lpstr>
      <vt:lpstr>Quiz Time!</vt:lpstr>
      <vt:lpstr>Quiz Time!</vt:lpstr>
      <vt:lpstr>Quiz Time!</vt:lpstr>
      <vt:lpstr>Quiz Time!</vt:lpstr>
      <vt:lpstr>Section IV Linear Programming</vt:lpstr>
      <vt:lpstr>What Is Linear Programming?</vt:lpstr>
      <vt:lpstr>A Brief History of Linear Programming</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 (Integer Version)</vt:lpstr>
      <vt:lpstr>Linear versus Integer Programming</vt:lpstr>
      <vt:lpstr>Linear versus Integer Programming</vt:lpstr>
      <vt:lpstr>Problem 2: Minimization</vt:lpstr>
      <vt:lpstr>Problem 2: Minimization</vt:lpstr>
      <vt:lpstr>Problem 2: Minimization</vt:lpstr>
      <vt:lpstr>Problem 3 – Portfolio Optimization</vt:lpstr>
      <vt:lpstr>Problem 3 – Portfolio Optimization</vt:lpstr>
      <vt:lpstr>Problem 3 – Portfolio Optimization</vt:lpstr>
      <vt:lpstr>Problem 4 – Mixed Integer Problem</vt:lpstr>
      <vt:lpstr>Stay Calm</vt:lpstr>
      <vt:lpstr>Problem 4 – Mixed Integer Problem</vt:lpstr>
      <vt:lpstr>Problem 4 – Mixed Integer Problem</vt:lpstr>
      <vt:lpstr>Special Cases</vt:lpstr>
      <vt:lpstr>Pros and Cons of Linear/Integer/Mixed Programming</vt:lpstr>
      <vt:lpstr>PowerPoint Presentation</vt:lpstr>
      <vt:lpstr>Quiz Time!</vt:lpstr>
      <vt:lpstr>Quiz Time!</vt:lpstr>
      <vt:lpstr>Quiz Time!</vt:lpstr>
      <vt:lpstr>Quiz Time!</vt:lpstr>
      <vt:lpstr>Quiz Time!</vt:lpstr>
      <vt:lpstr>Quiz Time!</vt:lpstr>
      <vt:lpstr>Section V Gradient Descent and Neural Networks</vt:lpstr>
      <vt:lpstr>Gradient Descent - Making Calculus Useful</vt:lpstr>
      <vt:lpstr>A Crash Course in Calculus Derivatives</vt:lpstr>
      <vt:lpstr>The Essence of Gradient Descent</vt:lpstr>
      <vt:lpstr>The Essence of Gradient Descent</vt:lpstr>
      <vt:lpstr>A Crash Course in Calculus Derivatives</vt:lpstr>
      <vt:lpstr>Gradient Descent with One Variable</vt:lpstr>
      <vt:lpstr>Gradient Descent with One Variable</vt:lpstr>
      <vt:lpstr>Gradient Descent with One Variable</vt:lpstr>
      <vt:lpstr>Gradient Descent with One Variable</vt:lpstr>
      <vt:lpstr>Gradient Descent with One Variable</vt:lpstr>
      <vt:lpstr>Gradient Descent with One Variable</vt:lpstr>
      <vt:lpstr>Multivariable Gradient Descent: Partial Derivatives</vt:lpstr>
      <vt:lpstr>Multivariable Gradient Descent</vt:lpstr>
      <vt:lpstr>When Slopes of 0 are Not Minimums/Maximums</vt:lpstr>
      <vt:lpstr>Gradient Descent for Linear Regression</vt:lpstr>
      <vt:lpstr>Stochastic Gradient Descent</vt:lpstr>
      <vt:lpstr>Pros and Cons of Gradient Descent</vt:lpstr>
      <vt:lpstr>Quiz Time!</vt:lpstr>
      <vt:lpstr>Quiz Time!</vt:lpstr>
      <vt:lpstr>Quiz Time!</vt:lpstr>
      <vt:lpstr>Quiz Time!</vt:lpstr>
      <vt:lpstr>Going Forward</vt:lpstr>
      <vt:lpstr>Use the Right “AI” for the Job</vt:lpstr>
      <vt:lpstr>Other Online Trainings by Thomas Nield</vt:lpstr>
      <vt:lpstr>Homework Assignments (Answers Are In “code” Folder)</vt:lpstr>
      <vt:lpstr>Homework #1</vt:lpstr>
      <vt:lpstr>Homework #2</vt:lpstr>
      <vt:lpstr>Homework #3</vt:lpstr>
      <vt:lpstr>Appendix</vt:lpstr>
      <vt:lpstr>Pop Culture</vt:lpstr>
      <vt:lpstr>YouTube Channels and Videos</vt:lpstr>
      <vt:lpstr>Interesting Articles</vt:lpstr>
      <vt:lpstr>Interesting Articles</vt:lpstr>
      <vt:lpstr>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254</cp:revision>
  <dcterms:created xsi:type="dcterms:W3CDTF">2019-03-03T21:22:54Z</dcterms:created>
  <dcterms:modified xsi:type="dcterms:W3CDTF">2020-08-05T18:49:01Z</dcterms:modified>
  <cp:version/>
</cp:coreProperties>
</file>